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8"/>
  </p:notesMasterIdLst>
  <p:sldIdLst>
    <p:sldId id="648" r:id="rId2"/>
    <p:sldId id="814" r:id="rId3"/>
    <p:sldId id="815" r:id="rId4"/>
    <p:sldId id="768" r:id="rId5"/>
    <p:sldId id="756" r:id="rId6"/>
    <p:sldId id="757" r:id="rId7"/>
    <p:sldId id="760" r:id="rId8"/>
    <p:sldId id="759" r:id="rId9"/>
    <p:sldId id="758" r:id="rId10"/>
    <p:sldId id="816" r:id="rId11"/>
    <p:sldId id="817" r:id="rId12"/>
    <p:sldId id="744" r:id="rId13"/>
    <p:sldId id="746" r:id="rId14"/>
    <p:sldId id="747" r:id="rId15"/>
    <p:sldId id="749" r:id="rId16"/>
    <p:sldId id="750" r:id="rId17"/>
    <p:sldId id="752" r:id="rId18"/>
    <p:sldId id="753" r:id="rId19"/>
    <p:sldId id="754" r:id="rId20"/>
    <p:sldId id="778" r:id="rId21"/>
    <p:sldId id="779" r:id="rId22"/>
    <p:sldId id="782" r:id="rId23"/>
    <p:sldId id="786" r:id="rId24"/>
    <p:sldId id="771" r:id="rId25"/>
    <p:sldId id="812" r:id="rId26"/>
    <p:sldId id="774" r:id="rId27"/>
    <p:sldId id="775" r:id="rId28"/>
    <p:sldId id="776" r:id="rId29"/>
    <p:sldId id="777" r:id="rId30"/>
    <p:sldId id="739" r:id="rId31"/>
    <p:sldId id="741" r:id="rId32"/>
    <p:sldId id="742" r:id="rId33"/>
    <p:sldId id="761" r:id="rId34"/>
    <p:sldId id="764" r:id="rId35"/>
    <p:sldId id="765" r:id="rId36"/>
    <p:sldId id="81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18" autoAdjust="0"/>
    <p:restoredTop sz="94660"/>
  </p:normalViewPr>
  <p:slideViewPr>
    <p:cSldViewPr>
      <p:cViewPr>
        <p:scale>
          <a:sx n="100" d="100"/>
          <a:sy n="100" d="100"/>
        </p:scale>
        <p:origin x="-390"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6/29/2021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dirty="0"/>
          </a:p>
        </p:txBody>
      </p:sp>
    </p:spTree>
    <p:extLst>
      <p:ext uri="{BB962C8B-B14F-4D97-AF65-F5344CB8AC3E}">
        <p14:creationId xmlns:p14="http://schemas.microsoft.com/office/powerpoint/2010/main" xmlns="" val="132988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6/29/2021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6/29/2021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6/29/2021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6/29/2021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6/29/2021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6/29/2021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shraff@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IN" sz="2800" dirty="0" smtClean="0"/>
              <a:t>Inspection, search, seizure, summon &amp; arrest under GST</a:t>
            </a:r>
            <a:endParaRPr lang="en-US" sz="2800" dirty="0">
              <a:solidFill>
                <a:srgbClr val="FFFF00"/>
              </a:solidFill>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dirty="0">
              <a:solidFill>
                <a:schemeClr val="bg1"/>
              </a:solidFill>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GROUNDS FOR BAIL</a:t>
            </a:r>
            <a:endParaRPr lang="en-US" sz="3600" dirty="0"/>
          </a:p>
        </p:txBody>
      </p:sp>
      <p:sp>
        <p:nvSpPr>
          <p:cNvPr id="3" name="Content Placeholder 2"/>
          <p:cNvSpPr>
            <a:spLocks noGrp="1"/>
          </p:cNvSpPr>
          <p:nvPr>
            <p:ph idx="1"/>
          </p:nvPr>
        </p:nvSpPr>
        <p:spPr/>
        <p:txBody>
          <a:bodyPr>
            <a:normAutofit fontScale="25000" lnSpcReduction="20000"/>
          </a:bodyPr>
          <a:lstStyle/>
          <a:p>
            <a:pPr>
              <a:lnSpc>
                <a:spcPct val="220000"/>
              </a:lnSpc>
              <a:spcAft>
                <a:spcPts val="600"/>
              </a:spcAft>
            </a:pPr>
            <a:r>
              <a:rPr lang="en-US" sz="9600" dirty="0" smtClean="0">
                <a:latin typeface="Tahoma" pitchFamily="34" charset="0"/>
                <a:ea typeface="Tahoma" pitchFamily="34" charset="0"/>
                <a:cs typeface="Tahoma" pitchFamily="34" charset="0"/>
              </a:rPr>
              <a:t>Permanent place </a:t>
            </a:r>
            <a:r>
              <a:rPr lang="en-US" sz="9600" dirty="0" smtClean="0">
                <a:latin typeface="Tahoma" pitchFamily="34" charset="0"/>
                <a:ea typeface="Tahoma" pitchFamily="34" charset="0"/>
                <a:cs typeface="Tahoma" pitchFamily="34" charset="0"/>
              </a:rPr>
              <a:t>of business and regular tax payer;</a:t>
            </a:r>
          </a:p>
          <a:p>
            <a:pPr>
              <a:lnSpc>
                <a:spcPct val="220000"/>
              </a:lnSpc>
              <a:spcAft>
                <a:spcPts val="600"/>
              </a:spcAft>
            </a:pPr>
            <a:r>
              <a:rPr lang="en-IN" sz="9600" dirty="0" smtClean="0">
                <a:latin typeface="Tahoma" pitchFamily="34" charset="0"/>
                <a:ea typeface="Tahoma" pitchFamily="34" charset="0"/>
                <a:cs typeface="Tahoma" pitchFamily="34" charset="0"/>
              </a:rPr>
              <a:t>Not likely to flee the country;</a:t>
            </a:r>
          </a:p>
          <a:p>
            <a:pPr>
              <a:lnSpc>
                <a:spcPct val="220000"/>
              </a:lnSpc>
              <a:spcAft>
                <a:spcPts val="600"/>
              </a:spcAft>
            </a:pPr>
            <a:r>
              <a:rPr lang="en-IN" sz="9600" dirty="0" smtClean="0">
                <a:latin typeface="Tahoma" pitchFamily="34" charset="0"/>
                <a:ea typeface="Tahoma" pitchFamily="34" charset="0"/>
                <a:cs typeface="Tahoma" pitchFamily="34" charset="0"/>
              </a:rPr>
              <a:t>No a habitual offender; </a:t>
            </a:r>
          </a:p>
          <a:p>
            <a:pPr>
              <a:lnSpc>
                <a:spcPct val="220000"/>
              </a:lnSpc>
              <a:spcAft>
                <a:spcPts val="600"/>
              </a:spcAft>
            </a:pPr>
            <a:r>
              <a:rPr lang="en-IN" sz="9600" dirty="0" smtClean="0">
                <a:latin typeface="Tahoma" pitchFamily="34" charset="0"/>
                <a:ea typeface="Tahoma" pitchFamily="34" charset="0"/>
                <a:cs typeface="Tahoma" pitchFamily="34" charset="0"/>
              </a:rPr>
              <a:t>Cooperation during investigation </a:t>
            </a:r>
          </a:p>
          <a:p>
            <a:pPr>
              <a:lnSpc>
                <a:spcPct val="220000"/>
              </a:lnSpc>
              <a:spcAft>
                <a:spcPts val="600"/>
              </a:spcAft>
            </a:pPr>
            <a:r>
              <a:rPr lang="en-IN" sz="9600" dirty="0" smtClean="0">
                <a:latin typeface="Tahoma" pitchFamily="34" charset="0"/>
                <a:ea typeface="Tahoma" pitchFamily="34" charset="0"/>
                <a:cs typeface="Tahoma" pitchFamily="34" charset="0"/>
              </a:rPr>
              <a:t>N</a:t>
            </a:r>
            <a:r>
              <a:rPr lang="en-IN" sz="9600" dirty="0" smtClean="0">
                <a:latin typeface="Tahoma" pitchFamily="34" charset="0"/>
                <a:ea typeface="Tahoma" pitchFamily="34" charset="0"/>
                <a:cs typeface="Tahoma" pitchFamily="34" charset="0"/>
              </a:rPr>
              <a:t>ot likely to tamper evidence; </a:t>
            </a:r>
          </a:p>
          <a:p>
            <a:pPr>
              <a:lnSpc>
                <a:spcPct val="220000"/>
              </a:lnSpc>
              <a:spcAft>
                <a:spcPts val="600"/>
              </a:spcAft>
            </a:pPr>
            <a:r>
              <a:rPr lang="en-US" sz="9600" dirty="0" smtClean="0">
                <a:latin typeface="Tahoma" pitchFamily="34" charset="0"/>
                <a:ea typeface="Tahoma" pitchFamily="34" charset="0"/>
                <a:cs typeface="Tahoma" pitchFamily="34" charset="0"/>
              </a:rPr>
              <a:t>Prevent </a:t>
            </a:r>
            <a:r>
              <a:rPr lang="en-US" sz="9600" dirty="0" smtClean="0">
                <a:latin typeface="Tahoma" pitchFamily="34" charset="0"/>
                <a:ea typeface="Tahoma" pitchFamily="34" charset="0"/>
                <a:cs typeface="Tahoma" pitchFamily="34" charset="0"/>
              </a:rPr>
              <a:t>such person from making any inducement, threat or promise to a witness</a:t>
            </a:r>
            <a:endParaRPr lang="en-IN" sz="9600" dirty="0" smtClean="0">
              <a:latin typeface="Tahoma" pitchFamily="34" charset="0"/>
              <a:ea typeface="Tahoma" pitchFamily="34" charset="0"/>
              <a:cs typeface="Tahoma" pitchFamily="34" charset="0"/>
            </a:endParaRPr>
          </a:p>
          <a:p>
            <a:pPr>
              <a:spcAft>
                <a:spcPts val="600"/>
              </a:spcAft>
            </a:pPr>
            <a:endParaRPr lang="en-US" sz="7200" dirty="0" smtClean="0">
              <a:latin typeface="Tahoma" pitchFamily="34" charset="0"/>
              <a:ea typeface="Tahoma" pitchFamily="34" charset="0"/>
              <a:cs typeface="Tahoma" pitchFamily="34" charset="0"/>
            </a:endParaRPr>
          </a:p>
          <a:p>
            <a:endParaRPr lang="en-US" sz="8000" dirty="0" smtClean="0"/>
          </a:p>
          <a:p>
            <a:endParaRPr lang="en-US" sz="6200" dirty="0" smtClean="0"/>
          </a:p>
          <a:p>
            <a:endParaRPr lang="en-US" sz="4200" dirty="0" smtClean="0"/>
          </a:p>
          <a:p>
            <a:endParaRPr lang="en-US" sz="1100" dirty="0" smtClean="0"/>
          </a:p>
          <a:p>
            <a:endParaRPr lang="en-US" sz="1800" dirty="0" smtClean="0"/>
          </a:p>
          <a:p>
            <a:endParaRPr lang="en-US" sz="7200"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sz="2000" dirty="0" smtClean="0"/>
          </a:p>
          <a:p>
            <a:pPr>
              <a:spcAft>
                <a:spcPts val="600"/>
              </a:spcAft>
            </a:pPr>
            <a:endParaRPr lang="en-IN"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US" sz="3100" dirty="0" smtClean="0"/>
              <a:t>Effect of arrest on adjudication proceedings </a:t>
            </a:r>
            <a:r>
              <a:rPr lang="en-US" sz="3100" dirty="0" smtClean="0"/>
              <a:t>/</a:t>
            </a:r>
            <a:r>
              <a:rPr lang="en-US" sz="3100" dirty="0" smtClean="0"/>
              <a:t>Effect of acceptance of GST liability on prosecution </a:t>
            </a:r>
            <a:r>
              <a:rPr lang="en-US" sz="3200" dirty="0" smtClean="0"/>
              <a:t/>
            </a:r>
            <a:br>
              <a:rPr lang="en-US" sz="3200" dirty="0" smtClean="0"/>
            </a:b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Autofit/>
          </a:bodyPr>
          <a:lstStyle/>
          <a:p>
            <a:pPr>
              <a:spcAft>
                <a:spcPts val="600"/>
              </a:spcAft>
            </a:pPr>
            <a:r>
              <a:rPr lang="en-US" sz="1800" dirty="0" err="1" smtClean="0">
                <a:latin typeface="Tahoma" pitchFamily="34" charset="0"/>
                <a:ea typeface="Tahoma" pitchFamily="34" charset="0"/>
                <a:cs typeface="Tahoma" pitchFamily="34" charset="0"/>
              </a:rPr>
              <a:t>Radheshyam</a:t>
            </a:r>
            <a:r>
              <a:rPr lang="en-US" sz="1800" dirty="0" smtClean="0">
                <a:latin typeface="Tahoma" pitchFamily="34" charset="0"/>
                <a:ea typeface="Tahoma" pitchFamily="34" charset="0"/>
                <a:cs typeface="Tahoma" pitchFamily="34" charset="0"/>
              </a:rPr>
              <a:t> </a:t>
            </a:r>
            <a:r>
              <a:rPr lang="en-US" sz="1800" dirty="0" err="1" smtClean="0">
                <a:latin typeface="Tahoma" pitchFamily="34" charset="0"/>
                <a:ea typeface="Tahoma" pitchFamily="34" charset="0"/>
                <a:cs typeface="Tahoma" pitchFamily="34" charset="0"/>
              </a:rPr>
              <a:t>Kejriwal</a:t>
            </a:r>
            <a:r>
              <a:rPr lang="en-US" sz="1800" dirty="0" smtClean="0">
                <a:latin typeface="Tahoma" pitchFamily="34" charset="0"/>
                <a:ea typeface="Tahoma" pitchFamily="34" charset="0"/>
                <a:cs typeface="Tahoma" pitchFamily="34" charset="0"/>
              </a:rPr>
              <a:t> vs. State of West Bengal 2011 (266) ELT 294 (S.C.)</a:t>
            </a:r>
          </a:p>
          <a:p>
            <a:pPr>
              <a:spcAft>
                <a:spcPts val="600"/>
              </a:spcAft>
            </a:pPr>
            <a:r>
              <a:rPr lang="en-US" sz="1800" dirty="0" smtClean="0">
                <a:latin typeface="Tahoma" pitchFamily="34" charset="0"/>
                <a:ea typeface="Tahoma" pitchFamily="34" charset="0"/>
                <a:cs typeface="Tahoma" pitchFamily="34" charset="0"/>
              </a:rPr>
              <a:t>The finding in an adjudication proceeding is not binding in the proceeding for prosecution and both can go hand in hand. Further, the prosecution can be launched even before conclusion of adjudication proceeding. </a:t>
            </a:r>
          </a:p>
          <a:p>
            <a:pPr>
              <a:spcAft>
                <a:spcPts val="600"/>
              </a:spcAft>
            </a:pPr>
            <a:r>
              <a:rPr lang="en-US" sz="1800" dirty="0" smtClean="0">
                <a:latin typeface="Tahoma" pitchFamily="34" charset="0"/>
                <a:ea typeface="Tahoma" pitchFamily="34" charset="0"/>
                <a:cs typeface="Tahoma" pitchFamily="34" charset="0"/>
              </a:rPr>
              <a:t>The question is if the penalty proceeding culminated earlier exonerating the person, the question would arise as to whether continuance of the prosecution would be permissible or not.</a:t>
            </a:r>
          </a:p>
          <a:p>
            <a:pPr>
              <a:spcAft>
                <a:spcPts val="600"/>
              </a:spcAft>
            </a:pPr>
            <a:r>
              <a:rPr lang="en-US" sz="1800" dirty="0" smtClean="0">
                <a:latin typeface="Tahoma" pitchFamily="34" charset="0"/>
                <a:ea typeface="Tahoma" pitchFamily="34" charset="0"/>
                <a:cs typeface="Tahoma" pitchFamily="34" charset="0"/>
              </a:rPr>
              <a:t>In criminal case, standard of proof beyond all reasonable doubt was much higher than in adjudication proceeding which are decided on preponderance of evidence . Determination of facts in the latter cannot be said to be irrelevant for the former</a:t>
            </a:r>
          </a:p>
          <a:p>
            <a:pPr>
              <a:spcAft>
                <a:spcPts val="600"/>
              </a:spcAft>
            </a:pPr>
            <a:r>
              <a:rPr lang="en-US" sz="1800" dirty="0" smtClean="0">
                <a:latin typeface="Tahoma" pitchFamily="34" charset="0"/>
                <a:ea typeface="Tahoma" pitchFamily="34" charset="0"/>
                <a:cs typeface="Tahoma" pitchFamily="34" charset="0"/>
              </a:rPr>
              <a:t>Where adjudication finds allegation against accused to be unsustainable on merit, criminal prosecution on same set of facts and circumstances cannot be allowed to continue. If exoneration in adjudication is on technical ground and not on merit, prosecution may continue. </a:t>
            </a:r>
          </a:p>
          <a:p>
            <a:endParaRPr lang="en-US" sz="2000" dirty="0" smtClean="0">
              <a:latin typeface="Tahoma" pitchFamily="34" charset="0"/>
              <a:ea typeface="Tahoma" pitchFamily="34" charset="0"/>
              <a:cs typeface="Tahoma" pitchFamily="34" charset="0"/>
            </a:endParaRPr>
          </a:p>
          <a:p>
            <a:endParaRPr lang="en-US" sz="2000" dirty="0" smtClean="0">
              <a:latin typeface="Tahoma" pitchFamily="34" charset="0"/>
              <a:ea typeface="Tahoma" pitchFamily="34" charset="0"/>
              <a:cs typeface="Tahoma" pitchFamily="34" charset="0"/>
            </a:endParaRPr>
          </a:p>
          <a:p>
            <a:endParaRPr lang="en-US" sz="2000" dirty="0" smtClean="0">
              <a:latin typeface="Tahoma" pitchFamily="34" charset="0"/>
              <a:ea typeface="Tahoma" pitchFamily="34" charset="0"/>
              <a:cs typeface="Tahoma" pitchFamily="34" charset="0"/>
            </a:endParaRPr>
          </a:p>
          <a:p>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lvl="0" algn="ctr"/>
            <a:r>
              <a:rPr lang="en-US" dirty="0" smtClean="0"/>
              <a:t> </a:t>
            </a:r>
            <a:r>
              <a:rPr lang="en-US" dirty="0" smtClean="0"/>
              <a:t>Malice by State in arresting before SCN </a:t>
            </a:r>
            <a:br>
              <a:rPr lang="en-US" dirty="0" smtClean="0"/>
            </a:br>
            <a:endParaRPr lang="en-US" dirty="0"/>
          </a:p>
        </p:txBody>
      </p:sp>
      <p:sp>
        <p:nvSpPr>
          <p:cNvPr id="3" name="Content Placeholder 2"/>
          <p:cNvSpPr>
            <a:spLocks noGrp="1"/>
          </p:cNvSpPr>
          <p:nvPr>
            <p:ph idx="1"/>
          </p:nvPr>
        </p:nvSpPr>
        <p:spPr/>
        <p:txBody>
          <a:bodyPr>
            <a:normAutofit fontScale="25000" lnSpcReduction="20000"/>
          </a:bodyPr>
          <a:lstStyle/>
          <a:p>
            <a:pPr algn="just">
              <a:lnSpc>
                <a:spcPct val="120000"/>
              </a:lnSpc>
              <a:spcAft>
                <a:spcPts val="600"/>
              </a:spcAft>
            </a:pPr>
            <a:r>
              <a:rPr lang="en-US" sz="8000" dirty="0" smtClean="0">
                <a:latin typeface="Tahoma" pitchFamily="34" charset="0"/>
                <a:ea typeface="Tahoma" pitchFamily="34" charset="0"/>
                <a:cs typeface="Tahoma" pitchFamily="34" charset="0"/>
              </a:rPr>
              <a:t>It was held by the Hon’ble Delhi High Court in the case of </a:t>
            </a:r>
            <a:r>
              <a:rPr lang="en-US" sz="8000" dirty="0" err="1" smtClean="0">
                <a:latin typeface="Tahoma" pitchFamily="34" charset="0"/>
                <a:ea typeface="Tahoma" pitchFamily="34" charset="0"/>
                <a:cs typeface="Tahoma" pitchFamily="34" charset="0"/>
              </a:rPr>
              <a:t>Makemytrip</a:t>
            </a:r>
            <a:r>
              <a:rPr lang="en-US" sz="8000" dirty="0" smtClean="0">
                <a:latin typeface="Tahoma" pitchFamily="34" charset="0"/>
                <a:ea typeface="Tahoma" pitchFamily="34" charset="0"/>
                <a:cs typeface="Tahoma" pitchFamily="34" charset="0"/>
              </a:rPr>
              <a:t> (India) (P.) Ltd. v. Union of India [2016] 73 taxmann.com 31/58 GST 397 that has been confirmed by the Supreme Court in Union of India v. Make My Trip (India) (P.) Ltd. [2019] 104 taxmann.com 245 that </a:t>
            </a:r>
          </a:p>
          <a:p>
            <a:pPr algn="just">
              <a:lnSpc>
                <a:spcPct val="120000"/>
              </a:lnSpc>
              <a:spcAft>
                <a:spcPts val="600"/>
              </a:spcAft>
            </a:pPr>
            <a:r>
              <a:rPr lang="en-US" sz="8000" dirty="0" smtClean="0">
                <a:latin typeface="Tahoma" pitchFamily="34" charset="0"/>
                <a:ea typeface="Tahoma" pitchFamily="34" charset="0"/>
                <a:cs typeface="Tahoma" pitchFamily="34" charset="0"/>
              </a:rPr>
              <a:t>“the scheme of the provisions of the Finance Act 1994 (FA), do not permit the DGCEI or for that matter the Service Tax Department (ST Department) to by-pass the procedure as set out in Section 73A(3) and (4) of the FA before going ahead with the arrest of a person under Sections 90 and 91 of the FA. The power of arrest is to be used with great circumspection and not casually. It is not to be straightway presumed by the DGCEI, without following the procedure under Section 73A (3) and (4) of the FA, that a person has collected service tax and retained such amount without depositing it to the credit of the Central Government.”	</a:t>
            </a: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Malice by State in arresting before SCN </a:t>
            </a:r>
            <a:endParaRPr lang="en-US" dirty="0"/>
          </a:p>
        </p:txBody>
      </p:sp>
      <p:sp>
        <p:nvSpPr>
          <p:cNvPr id="3" name="Content Placeholder 2"/>
          <p:cNvSpPr>
            <a:spLocks noGrp="1"/>
          </p:cNvSpPr>
          <p:nvPr>
            <p:ph idx="1"/>
          </p:nvPr>
        </p:nvSpPr>
        <p:spPr/>
        <p:txBody>
          <a:bodyPr>
            <a:normAutofit lnSpcReduction="10000"/>
          </a:bodyPr>
          <a:lstStyle/>
          <a:p>
            <a:pPr algn="just">
              <a:lnSpc>
                <a:spcPct val="120000"/>
              </a:lnSpc>
              <a:spcAft>
                <a:spcPts val="600"/>
              </a:spcAft>
            </a:pPr>
            <a:r>
              <a:rPr lang="en-US" sz="2000" dirty="0" smtClean="0">
                <a:latin typeface="Tahoma" pitchFamily="34" charset="0"/>
                <a:ea typeface="Tahoma" pitchFamily="34" charset="0"/>
                <a:cs typeface="Tahoma" pitchFamily="34" charset="0"/>
              </a:rPr>
              <a:t>Where an </a:t>
            </a:r>
            <a:r>
              <a:rPr lang="en-US" sz="2000" dirty="0" err="1" smtClean="0">
                <a:latin typeface="Tahoma" pitchFamily="34" charset="0"/>
                <a:ea typeface="Tahoma" pitchFamily="34" charset="0"/>
                <a:cs typeface="Tahoma" pitchFamily="34" charset="0"/>
              </a:rPr>
              <a:t>assessee</a:t>
            </a:r>
            <a:r>
              <a:rPr lang="en-US" sz="2000" dirty="0" smtClean="0">
                <a:latin typeface="Tahoma" pitchFamily="34" charset="0"/>
                <a:ea typeface="Tahoma" pitchFamily="34" charset="0"/>
                <a:cs typeface="Tahoma" pitchFamily="34" charset="0"/>
              </a:rPr>
              <a:t> has been regularly filing service tax returns which have been accepted by the ST Department or which in any event have been examined by it, as in the case of the two Petitioners, without commencement of the process of adjudication of penalty under Section 83 A of the FA, another agency like the DGCEI cannot without an SCN or enquiry straightway go ahead to make an arrest merely on the suspicion of evasion of service tax or failure to deposit service tax that has been collected. Section 83 A of the FA which provides for adjudication of penalty provision mandates that there must be in the first place a determination that a person is "liable to a penalty", which cannot happen till there is in the first place a determination in terms of Section 72 or 73 or 73 A of the FA.</a:t>
            </a:r>
            <a:endParaRPr lang="en-US" sz="8000" dirty="0" smtClean="0">
              <a:latin typeface="Tahoma" pitchFamily="34" charset="0"/>
              <a:ea typeface="Tahoma" pitchFamily="34" charset="0"/>
              <a:cs typeface="Tahoma" pitchFamily="34" charset="0"/>
            </a:endParaRP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Malice by State in arresting before SCN </a:t>
            </a:r>
            <a:endParaRPr lang="en-US" dirty="0"/>
          </a:p>
        </p:txBody>
      </p:sp>
      <p:sp>
        <p:nvSpPr>
          <p:cNvPr id="3" name="Content Placeholder 2"/>
          <p:cNvSpPr>
            <a:spLocks noGrp="1"/>
          </p:cNvSpPr>
          <p:nvPr>
            <p:ph idx="1"/>
          </p:nvPr>
        </p:nvSpPr>
        <p:spPr/>
        <p:txBody>
          <a:bodyPr>
            <a:normAutofit fontScale="32500" lnSpcReduction="20000"/>
          </a:bodyPr>
          <a:lstStyle/>
          <a:p>
            <a:pPr algn="just">
              <a:lnSpc>
                <a:spcPct val="120000"/>
              </a:lnSpc>
              <a:spcAft>
                <a:spcPts val="600"/>
              </a:spcAft>
            </a:pPr>
            <a:r>
              <a:rPr lang="en-US" sz="6200" dirty="0" smtClean="0">
                <a:latin typeface="Tahoma" pitchFamily="34" charset="0"/>
                <a:ea typeface="Tahoma" pitchFamily="34" charset="0"/>
                <a:cs typeface="Tahoma" pitchFamily="34" charset="0"/>
              </a:rPr>
              <a:t>Hon’ble Madras High Court in the case of </a:t>
            </a:r>
            <a:r>
              <a:rPr lang="en-US" sz="6200" i="1" dirty="0" err="1" smtClean="0">
                <a:latin typeface="Tahoma" pitchFamily="34" charset="0"/>
                <a:ea typeface="Tahoma" pitchFamily="34" charset="0"/>
                <a:cs typeface="Tahoma" pitchFamily="34" charset="0"/>
              </a:rPr>
              <a:t>Jayachandran</a:t>
            </a:r>
            <a:r>
              <a:rPr lang="en-US" sz="6200" i="1" dirty="0" smtClean="0">
                <a:latin typeface="Tahoma" pitchFamily="34" charset="0"/>
                <a:ea typeface="Tahoma" pitchFamily="34" charset="0"/>
                <a:cs typeface="Tahoma" pitchFamily="34" charset="0"/>
              </a:rPr>
              <a:t> Alloys (P.) Ltd</a:t>
            </a:r>
            <a:r>
              <a:rPr lang="en-US" sz="6200" dirty="0" smtClean="0">
                <a:latin typeface="Tahoma" pitchFamily="34" charset="0"/>
                <a:ea typeface="Tahoma" pitchFamily="34" charset="0"/>
                <a:cs typeface="Tahoma" pitchFamily="34" charset="0"/>
              </a:rPr>
              <a:t>. v. </a:t>
            </a:r>
            <a:r>
              <a:rPr lang="en-US" sz="6200" i="1" dirty="0" smtClean="0">
                <a:latin typeface="Tahoma" pitchFamily="34" charset="0"/>
                <a:ea typeface="Tahoma" pitchFamily="34" charset="0"/>
                <a:cs typeface="Tahoma" pitchFamily="34" charset="0"/>
              </a:rPr>
              <a:t>Superintendent of GST &amp; Central Excise </a:t>
            </a:r>
            <a:r>
              <a:rPr lang="en-US" sz="6200" dirty="0" smtClean="0">
                <a:latin typeface="Tahoma" pitchFamily="34" charset="0"/>
                <a:ea typeface="Tahoma" pitchFamily="34" charset="0"/>
                <a:cs typeface="Tahoma" pitchFamily="34" charset="0"/>
              </a:rPr>
              <a:t>[2019] 105 taxmann.com 245 (Mad) held that Section 132 of the Act as extracted earlier, imposes a punishment upon the </a:t>
            </a:r>
            <a:r>
              <a:rPr lang="en-US" sz="6200" dirty="0" err="1" smtClean="0">
                <a:latin typeface="Tahoma" pitchFamily="34" charset="0"/>
                <a:ea typeface="Tahoma" pitchFamily="34" charset="0"/>
                <a:cs typeface="Tahoma" pitchFamily="34" charset="0"/>
              </a:rPr>
              <a:t>Assessee</a:t>
            </a:r>
            <a:r>
              <a:rPr lang="en-US" sz="6200" dirty="0" smtClean="0">
                <a:latin typeface="Tahoma" pitchFamily="34" charset="0"/>
                <a:ea typeface="Tahoma" pitchFamily="34" charset="0"/>
                <a:cs typeface="Tahoma" pitchFamily="34" charset="0"/>
              </a:rPr>
              <a:t> that </a:t>
            </a:r>
            <a:r>
              <a:rPr lang="en-US" sz="6200" i="1" dirty="0" smtClean="0">
                <a:latin typeface="Tahoma" pitchFamily="34" charset="0"/>
                <a:ea typeface="Tahoma" pitchFamily="34" charset="0"/>
                <a:cs typeface="Tahoma" pitchFamily="34" charset="0"/>
              </a:rPr>
              <a:t>'commits' </a:t>
            </a:r>
            <a:r>
              <a:rPr lang="en-US" sz="6200" dirty="0" smtClean="0">
                <a:latin typeface="Tahoma" pitchFamily="34" charset="0"/>
                <a:ea typeface="Tahoma" pitchFamily="34" charset="0"/>
                <a:cs typeface="Tahoma" pitchFamily="34" charset="0"/>
              </a:rPr>
              <a:t>an offence. There is no dispute whatsoever that the offences set out under (a) to (I) of the provision refer to those items, that constitute matters of assessment and would form part of an order of assessment, to be passed after the process of adjudication is complete and taking into account the submissions of the </a:t>
            </a:r>
            <a:r>
              <a:rPr lang="en-US" sz="6200" dirty="0" err="1" smtClean="0">
                <a:latin typeface="Tahoma" pitchFamily="34" charset="0"/>
                <a:ea typeface="Tahoma" pitchFamily="34" charset="0"/>
                <a:cs typeface="Tahoma" pitchFamily="34" charset="0"/>
              </a:rPr>
              <a:t>Assessee</a:t>
            </a:r>
            <a:r>
              <a:rPr lang="en-US" sz="6200" dirty="0" smtClean="0">
                <a:latin typeface="Tahoma" pitchFamily="34" charset="0"/>
                <a:ea typeface="Tahoma" pitchFamily="34" charset="0"/>
                <a:cs typeface="Tahoma" pitchFamily="34" charset="0"/>
              </a:rPr>
              <a:t> and careful weighing of evidence found and explanations offered by the </a:t>
            </a:r>
            <a:r>
              <a:rPr lang="en-US" sz="6200" dirty="0" err="1" smtClean="0">
                <a:latin typeface="Tahoma" pitchFamily="34" charset="0"/>
                <a:ea typeface="Tahoma" pitchFamily="34" charset="0"/>
                <a:cs typeface="Tahoma" pitchFamily="34" charset="0"/>
              </a:rPr>
              <a:t>Assessee</a:t>
            </a:r>
            <a:r>
              <a:rPr lang="en-US" sz="6200" dirty="0" smtClean="0">
                <a:latin typeface="Tahoma" pitchFamily="34" charset="0"/>
                <a:ea typeface="Tahoma" pitchFamily="34" charset="0"/>
                <a:cs typeface="Tahoma" pitchFamily="34" charset="0"/>
              </a:rPr>
              <a:t> in regard to the same. </a:t>
            </a:r>
          </a:p>
          <a:p>
            <a:pPr algn="just">
              <a:lnSpc>
                <a:spcPct val="120000"/>
              </a:lnSpc>
              <a:spcAft>
                <a:spcPts val="600"/>
              </a:spcAft>
            </a:pPr>
            <a:r>
              <a:rPr lang="en-US" sz="6200" dirty="0" smtClean="0">
                <a:latin typeface="Tahoma" pitchFamily="34" charset="0"/>
                <a:ea typeface="Tahoma" pitchFamily="34" charset="0"/>
                <a:cs typeface="Tahoma" pitchFamily="34" charset="0"/>
              </a:rPr>
              <a:t>The use of words 'commits' make it more than amply clear that the act of committal of the offence is to be fixed first before punishment is imposed.</a:t>
            </a:r>
          </a:p>
          <a:p>
            <a:pPr algn="just">
              <a:lnSpc>
                <a:spcPct val="120000"/>
              </a:lnSpc>
              <a:spcAft>
                <a:spcPts val="600"/>
              </a:spcAft>
            </a:pPr>
            <a:endParaRPr lang="en-US" sz="6200" dirty="0" smtClean="0">
              <a:latin typeface="Tahoma" pitchFamily="34" charset="0"/>
              <a:ea typeface="Tahoma" pitchFamily="34" charset="0"/>
              <a:cs typeface="Tahoma" pitchFamily="34" charset="0"/>
            </a:endParaRPr>
          </a:p>
          <a:p>
            <a:pPr algn="just">
              <a:lnSpc>
                <a:spcPct val="120000"/>
              </a:lnSpc>
              <a:spcAft>
                <a:spcPts val="600"/>
              </a:spcAft>
            </a:pPr>
            <a:endParaRPr lang="en-US" sz="7200" dirty="0" smtClean="0">
              <a:latin typeface="Tahoma" pitchFamily="34" charset="0"/>
              <a:ea typeface="Tahoma" pitchFamily="34" charset="0"/>
              <a:cs typeface="Tahoma" pitchFamily="34" charset="0"/>
            </a:endParaRPr>
          </a:p>
          <a:p>
            <a:pPr algn="just">
              <a:lnSpc>
                <a:spcPct val="120000"/>
              </a:lnSpc>
              <a:spcAft>
                <a:spcPts val="600"/>
              </a:spcAft>
            </a:pPr>
            <a:endParaRPr lang="en-US" sz="8000" dirty="0" smtClean="0">
              <a:latin typeface="Tahoma" pitchFamily="34" charset="0"/>
              <a:ea typeface="Tahoma" pitchFamily="34" charset="0"/>
              <a:cs typeface="Tahoma" pitchFamily="34" charset="0"/>
            </a:endParaRP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Malice by State in arresting before SCN </a:t>
            </a:r>
            <a:endParaRPr lang="en-US" dirty="0"/>
          </a:p>
        </p:txBody>
      </p:sp>
      <p:sp>
        <p:nvSpPr>
          <p:cNvPr id="3" name="Content Placeholder 2"/>
          <p:cNvSpPr>
            <a:spLocks noGrp="1"/>
          </p:cNvSpPr>
          <p:nvPr>
            <p:ph idx="1"/>
          </p:nvPr>
        </p:nvSpPr>
        <p:spPr/>
        <p:txBody>
          <a:bodyPr>
            <a:normAutofit fontScale="25000" lnSpcReduction="20000"/>
          </a:bodyPr>
          <a:lstStyle/>
          <a:p>
            <a:pPr algn="just">
              <a:lnSpc>
                <a:spcPct val="120000"/>
              </a:lnSpc>
              <a:spcAft>
                <a:spcPts val="600"/>
              </a:spcAft>
            </a:pPr>
            <a:r>
              <a:rPr lang="en-US" sz="7600" dirty="0" smtClean="0">
                <a:latin typeface="Tahoma" pitchFamily="34" charset="0"/>
                <a:ea typeface="Tahoma" pitchFamily="34" charset="0"/>
                <a:cs typeface="Tahoma" pitchFamily="34" charset="0"/>
              </a:rPr>
              <a:t>Thus, 'determination' of the excess credit by way of the procedure set out in Section 73 or 74, as the case may be is a pre-requisite for the recovery thereof. Sections 73 and 74 deal with assessments and as such it is clear and unambiguous that such recovery can only be initiated once the amount of excess credit has been quantified and determined in an assessment. When recovery is made subject to 'determination' in an assessment, the argument of the department that punishment for the offence alleged can be imposed even prior to such assessment, is clearly incorrect and amounts to putting the cart before the horse.</a:t>
            </a:r>
          </a:p>
          <a:p>
            <a:pPr algn="just">
              <a:lnSpc>
                <a:spcPct val="120000"/>
              </a:lnSpc>
              <a:spcAft>
                <a:spcPts val="600"/>
              </a:spcAft>
            </a:pPr>
            <a:r>
              <a:rPr lang="en-US" sz="7600" dirty="0" smtClean="0">
                <a:latin typeface="Tahoma" pitchFamily="34" charset="0"/>
                <a:ea typeface="Tahoma" pitchFamily="34" charset="0"/>
                <a:cs typeface="Tahoma" pitchFamily="34" charset="0"/>
              </a:rPr>
              <a:t>The exceptions to this rule of assessment are only those cases where the </a:t>
            </a:r>
            <a:r>
              <a:rPr lang="en-US" sz="7600" dirty="0" err="1" smtClean="0">
                <a:latin typeface="Tahoma" pitchFamily="34" charset="0"/>
                <a:ea typeface="Tahoma" pitchFamily="34" charset="0"/>
                <a:cs typeface="Tahoma" pitchFamily="34" charset="0"/>
              </a:rPr>
              <a:t>assessee</a:t>
            </a:r>
            <a:r>
              <a:rPr lang="en-US" sz="7600" dirty="0" smtClean="0">
                <a:latin typeface="Tahoma" pitchFamily="34" charset="0"/>
                <a:ea typeface="Tahoma" pitchFamily="34" charset="0"/>
                <a:cs typeface="Tahoma" pitchFamily="34" charset="0"/>
              </a:rPr>
              <a:t> is a habitual offender, that/who has been visited consistently and often with penalties and fines for contraventions of statutory provisions. It is only in such cases that the authorities might be justified in proceedings to pre-empt the assessment and initiate action against the </a:t>
            </a:r>
            <a:r>
              <a:rPr lang="en-US" sz="7600" dirty="0" err="1" smtClean="0">
                <a:latin typeface="Tahoma" pitchFamily="34" charset="0"/>
                <a:ea typeface="Tahoma" pitchFamily="34" charset="0"/>
                <a:cs typeface="Tahoma" pitchFamily="34" charset="0"/>
              </a:rPr>
              <a:t>assessee</a:t>
            </a:r>
            <a:r>
              <a:rPr lang="en-US" sz="7600" dirty="0" smtClean="0">
                <a:latin typeface="Tahoma" pitchFamily="34" charset="0"/>
                <a:ea typeface="Tahoma" pitchFamily="34" charset="0"/>
                <a:cs typeface="Tahoma" pitchFamily="34" charset="0"/>
              </a:rPr>
              <a:t> in terms of section 132, for reasons to be recorded in writing.</a:t>
            </a:r>
          </a:p>
          <a:p>
            <a:pPr algn="just">
              <a:lnSpc>
                <a:spcPct val="120000"/>
              </a:lnSpc>
              <a:spcAft>
                <a:spcPts val="600"/>
              </a:spcAft>
            </a:pPr>
            <a:endParaRPr lang="en-US" sz="6200" dirty="0" smtClean="0">
              <a:latin typeface="Tahoma" pitchFamily="34" charset="0"/>
              <a:ea typeface="Tahoma" pitchFamily="34" charset="0"/>
              <a:cs typeface="Tahoma" pitchFamily="34" charset="0"/>
            </a:endParaRPr>
          </a:p>
          <a:p>
            <a:pPr algn="just">
              <a:lnSpc>
                <a:spcPct val="120000"/>
              </a:lnSpc>
              <a:spcAft>
                <a:spcPts val="600"/>
              </a:spcAft>
            </a:pPr>
            <a:endParaRPr lang="en-US" sz="7200" dirty="0" smtClean="0">
              <a:latin typeface="Tahoma" pitchFamily="34" charset="0"/>
              <a:ea typeface="Tahoma" pitchFamily="34" charset="0"/>
              <a:cs typeface="Tahoma" pitchFamily="34" charset="0"/>
            </a:endParaRPr>
          </a:p>
          <a:p>
            <a:pPr algn="just">
              <a:lnSpc>
                <a:spcPct val="120000"/>
              </a:lnSpc>
              <a:spcAft>
                <a:spcPts val="600"/>
              </a:spcAft>
            </a:pPr>
            <a:endParaRPr lang="en-US" sz="8000" dirty="0" smtClean="0">
              <a:latin typeface="Tahoma" pitchFamily="34" charset="0"/>
              <a:ea typeface="Tahoma" pitchFamily="34" charset="0"/>
              <a:cs typeface="Tahoma" pitchFamily="34" charset="0"/>
            </a:endParaRP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Malice by State in arresting before SCN </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7200" dirty="0" smtClean="0">
                <a:latin typeface="Tahoma" pitchFamily="34" charset="0"/>
                <a:ea typeface="Tahoma" pitchFamily="34" charset="0"/>
                <a:cs typeface="Tahoma" pitchFamily="34" charset="0"/>
              </a:rPr>
              <a:t>The Hon'ble Punjab &amp; Haryana High Court in </a:t>
            </a:r>
            <a:r>
              <a:rPr lang="en-US" sz="7200" i="1" dirty="0" err="1" smtClean="0">
                <a:latin typeface="Tahoma" pitchFamily="34" charset="0"/>
                <a:ea typeface="Tahoma" pitchFamily="34" charset="0"/>
                <a:cs typeface="Tahoma" pitchFamily="34" charset="0"/>
              </a:rPr>
              <a:t>Akhil</a:t>
            </a:r>
            <a:r>
              <a:rPr lang="en-US" sz="7200" i="1" dirty="0" smtClean="0">
                <a:latin typeface="Tahoma" pitchFamily="34" charset="0"/>
                <a:ea typeface="Tahoma" pitchFamily="34" charset="0"/>
                <a:cs typeface="Tahoma" pitchFamily="34" charset="0"/>
              </a:rPr>
              <a:t> </a:t>
            </a:r>
            <a:r>
              <a:rPr lang="en-US" sz="7200" i="1" dirty="0" err="1" smtClean="0">
                <a:latin typeface="Tahoma" pitchFamily="34" charset="0"/>
                <a:ea typeface="Tahoma" pitchFamily="34" charset="0"/>
                <a:cs typeface="Tahoma" pitchFamily="34" charset="0"/>
              </a:rPr>
              <a:t>Krishan</a:t>
            </a:r>
            <a:r>
              <a:rPr lang="en-US" sz="7200" i="1" dirty="0" smtClean="0">
                <a:latin typeface="Tahoma" pitchFamily="34" charset="0"/>
                <a:ea typeface="Tahoma" pitchFamily="34" charset="0"/>
                <a:cs typeface="Tahoma" pitchFamily="34" charset="0"/>
              </a:rPr>
              <a:t> </a:t>
            </a:r>
            <a:r>
              <a:rPr lang="en-US" sz="7200" i="1" dirty="0" err="1" smtClean="0">
                <a:latin typeface="Tahoma" pitchFamily="34" charset="0"/>
                <a:ea typeface="Tahoma" pitchFamily="34" charset="0"/>
                <a:cs typeface="Tahoma" pitchFamily="34" charset="0"/>
              </a:rPr>
              <a:t>Maggu</a:t>
            </a:r>
            <a:r>
              <a:rPr lang="en-US" sz="7200" dirty="0" smtClean="0">
                <a:latin typeface="Tahoma" pitchFamily="34" charset="0"/>
                <a:ea typeface="Tahoma" pitchFamily="34" charset="0"/>
                <a:cs typeface="Tahoma" pitchFamily="34" charset="0"/>
              </a:rPr>
              <a:t> v. </a:t>
            </a:r>
            <a:r>
              <a:rPr lang="en-US" sz="7200" i="1" dirty="0" smtClean="0">
                <a:latin typeface="Tahoma" pitchFamily="34" charset="0"/>
                <a:ea typeface="Tahoma" pitchFamily="34" charset="0"/>
                <a:cs typeface="Tahoma" pitchFamily="34" charset="0"/>
              </a:rPr>
              <a:t>Dy. Director, D.G. of GST Intelligence </a:t>
            </a:r>
            <a:r>
              <a:rPr lang="en-US" sz="7200" dirty="0" smtClean="0">
                <a:latin typeface="Tahoma" pitchFamily="34" charset="0"/>
                <a:ea typeface="Tahoma" pitchFamily="34" charset="0"/>
                <a:cs typeface="Tahoma" pitchFamily="34" charset="0"/>
              </a:rPr>
              <a:t>2020 (32) GSTL 516 (P&amp;H.),</a:t>
            </a:r>
            <a:r>
              <a:rPr lang="en-US" sz="7200" b="1" dirty="0" smtClean="0">
                <a:latin typeface="Tahoma" pitchFamily="34" charset="0"/>
                <a:ea typeface="Tahoma" pitchFamily="34" charset="0"/>
                <a:cs typeface="Tahoma" pitchFamily="34" charset="0"/>
              </a:rPr>
              <a:t> </a:t>
            </a:r>
            <a:r>
              <a:rPr lang="en-US" sz="7200" dirty="0" smtClean="0">
                <a:latin typeface="Tahoma" pitchFamily="34" charset="0"/>
                <a:ea typeface="Tahoma" pitchFamily="34" charset="0"/>
                <a:cs typeface="Tahoma" pitchFamily="34" charset="0"/>
              </a:rPr>
              <a:t>held that power of arrest should not be exercised at the whims and caprices of any officer or for the sake of recovery or </a:t>
            </a:r>
            <a:r>
              <a:rPr lang="en-US" sz="7200" dirty="0" err="1" smtClean="0">
                <a:latin typeface="Tahoma" pitchFamily="34" charset="0"/>
                <a:ea typeface="Tahoma" pitchFamily="34" charset="0"/>
                <a:cs typeface="Tahoma" pitchFamily="34" charset="0"/>
              </a:rPr>
              <a:t>terrorising</a:t>
            </a:r>
            <a:r>
              <a:rPr lang="en-US" sz="7200" dirty="0" smtClean="0">
                <a:latin typeface="Tahoma" pitchFamily="34" charset="0"/>
                <a:ea typeface="Tahoma" pitchFamily="34" charset="0"/>
                <a:cs typeface="Tahoma" pitchFamily="34" charset="0"/>
              </a:rPr>
              <a:t> any businessman or create an atmosphere of fear, whereas it should be exercised in exceptional circumstances during investigation, which illustratively may be:- </a:t>
            </a:r>
          </a:p>
          <a:p>
            <a:pPr>
              <a:spcAft>
                <a:spcPts val="600"/>
              </a:spcAft>
            </a:pPr>
            <a:r>
              <a:rPr lang="en-US" sz="7200" dirty="0" smtClean="0">
                <a:latin typeface="Tahoma" pitchFamily="34" charset="0"/>
                <a:ea typeface="Tahoma" pitchFamily="34" charset="0"/>
                <a:cs typeface="Tahoma" pitchFamily="34" charset="0"/>
              </a:rPr>
              <a:t>(</a:t>
            </a:r>
            <a:r>
              <a:rPr lang="en-US" sz="7200" dirty="0" err="1" smtClean="0">
                <a:latin typeface="Tahoma" pitchFamily="34" charset="0"/>
                <a:ea typeface="Tahoma" pitchFamily="34" charset="0"/>
                <a:cs typeface="Tahoma" pitchFamily="34" charset="0"/>
              </a:rPr>
              <a:t>i</a:t>
            </a:r>
            <a:r>
              <a:rPr lang="en-US" sz="7200" dirty="0" smtClean="0">
                <a:latin typeface="Tahoma" pitchFamily="34" charset="0"/>
                <a:ea typeface="Tahoma" pitchFamily="34" charset="0"/>
                <a:cs typeface="Tahoma" pitchFamily="34" charset="0"/>
              </a:rPr>
              <a:t>) a person is involved in evasion of huge amount of tax and is having no permanent place of business, </a:t>
            </a:r>
          </a:p>
          <a:p>
            <a:pPr>
              <a:spcAft>
                <a:spcPts val="600"/>
              </a:spcAft>
            </a:pPr>
            <a:r>
              <a:rPr lang="en-US" sz="7200" dirty="0" smtClean="0">
                <a:latin typeface="Tahoma" pitchFamily="34" charset="0"/>
                <a:ea typeface="Tahoma" pitchFamily="34" charset="0"/>
                <a:cs typeface="Tahoma" pitchFamily="34" charset="0"/>
              </a:rPr>
              <a:t>(ii) a person is not appearing in spite of repeated summons and is involved in huge amount of evasion of tax, </a:t>
            </a:r>
          </a:p>
          <a:p>
            <a:pPr>
              <a:spcAft>
                <a:spcPts val="600"/>
              </a:spcAft>
            </a:pPr>
            <a:r>
              <a:rPr lang="en-US" sz="7200" dirty="0" smtClean="0">
                <a:latin typeface="Tahoma" pitchFamily="34" charset="0"/>
                <a:ea typeface="Tahoma" pitchFamily="34" charset="0"/>
                <a:cs typeface="Tahoma" pitchFamily="34" charset="0"/>
              </a:rPr>
              <a:t>(iii) a person is a habitual offender and he has been prosecuted or convicted on earlier occasion, </a:t>
            </a:r>
          </a:p>
          <a:p>
            <a:pPr>
              <a:spcAft>
                <a:spcPts val="600"/>
              </a:spcAft>
            </a:pPr>
            <a:r>
              <a:rPr lang="en-US" sz="7200" dirty="0" smtClean="0">
                <a:latin typeface="Tahoma" pitchFamily="34" charset="0"/>
                <a:ea typeface="Tahoma" pitchFamily="34" charset="0"/>
                <a:cs typeface="Tahoma" pitchFamily="34" charset="0"/>
              </a:rPr>
              <a:t>(iv) a person is likely to flee from country, </a:t>
            </a:r>
          </a:p>
          <a:p>
            <a:pPr>
              <a:spcAft>
                <a:spcPts val="600"/>
              </a:spcAft>
            </a:pPr>
            <a:r>
              <a:rPr lang="en-US" sz="7200" dirty="0" smtClean="0">
                <a:latin typeface="Tahoma" pitchFamily="34" charset="0"/>
                <a:ea typeface="Tahoma" pitchFamily="34" charset="0"/>
                <a:cs typeface="Tahoma" pitchFamily="34" charset="0"/>
              </a:rPr>
              <a:t>(v) a person is originator of fake invoices i.e. invoices without payment of tax, </a:t>
            </a:r>
          </a:p>
          <a:p>
            <a:pPr>
              <a:spcAft>
                <a:spcPts val="600"/>
              </a:spcAft>
            </a:pPr>
            <a:r>
              <a:rPr lang="en-US" sz="7200" dirty="0" smtClean="0">
                <a:latin typeface="Tahoma" pitchFamily="34" charset="0"/>
                <a:ea typeface="Tahoma" pitchFamily="34" charset="0"/>
                <a:cs typeface="Tahoma" pitchFamily="34" charset="0"/>
              </a:rPr>
              <a:t>(vi) when direct documentary or otherwise concrete evidence is available on file/record of active involvement of a person in tax evasion.</a:t>
            </a:r>
          </a:p>
          <a:p>
            <a:pPr algn="just">
              <a:lnSpc>
                <a:spcPct val="120000"/>
              </a:lnSpc>
              <a:spcAft>
                <a:spcPts val="600"/>
              </a:spcAft>
            </a:pPr>
            <a:endParaRPr lang="en-US" sz="7200" dirty="0" smtClean="0">
              <a:latin typeface="Tahoma" pitchFamily="34" charset="0"/>
              <a:ea typeface="Tahoma" pitchFamily="34" charset="0"/>
              <a:cs typeface="Tahoma" pitchFamily="34" charset="0"/>
            </a:endParaRPr>
          </a:p>
          <a:p>
            <a:pPr algn="just">
              <a:lnSpc>
                <a:spcPct val="120000"/>
              </a:lnSpc>
              <a:spcAft>
                <a:spcPts val="600"/>
              </a:spcAft>
            </a:pPr>
            <a:endParaRPr lang="en-US" sz="7200" dirty="0" smtClean="0">
              <a:latin typeface="Tahoma" pitchFamily="34" charset="0"/>
              <a:ea typeface="Tahoma" pitchFamily="34" charset="0"/>
              <a:cs typeface="Tahoma" pitchFamily="34" charset="0"/>
            </a:endParaRP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WHETHER ASSESSMENT MANDATORY?</a:t>
            </a:r>
            <a:endParaRPr lang="en-US" dirty="0"/>
          </a:p>
        </p:txBody>
      </p:sp>
      <p:sp>
        <p:nvSpPr>
          <p:cNvPr id="3" name="Content Placeholder 2"/>
          <p:cNvSpPr>
            <a:spLocks noGrp="1"/>
          </p:cNvSpPr>
          <p:nvPr>
            <p:ph idx="1"/>
          </p:nvPr>
        </p:nvSpPr>
        <p:spPr>
          <a:xfrm>
            <a:off x="0" y="1571612"/>
            <a:ext cx="9144000" cy="5286387"/>
          </a:xfrm>
        </p:spPr>
        <p:txBody>
          <a:bodyPr>
            <a:normAutofit fontScale="25000" lnSpcReduction="20000"/>
          </a:bodyPr>
          <a:lstStyle/>
          <a:p>
            <a:pPr>
              <a:lnSpc>
                <a:spcPct val="120000"/>
              </a:lnSpc>
              <a:spcAft>
                <a:spcPts val="600"/>
              </a:spcAft>
            </a:pPr>
            <a:r>
              <a:rPr lang="en-US" sz="6800" dirty="0" smtClean="0">
                <a:latin typeface="Tahoma" pitchFamily="34" charset="0"/>
                <a:ea typeface="Tahoma" pitchFamily="34" charset="0"/>
                <a:cs typeface="Tahoma" pitchFamily="34" charset="0"/>
              </a:rPr>
              <a:t>Hon’ble Supreme Court in the case of C. </a:t>
            </a:r>
            <a:r>
              <a:rPr lang="en-US" sz="6800" dirty="0" err="1" smtClean="0">
                <a:latin typeface="Tahoma" pitchFamily="34" charset="0"/>
                <a:ea typeface="Tahoma" pitchFamily="34" charset="0"/>
                <a:cs typeface="Tahoma" pitchFamily="34" charset="0"/>
              </a:rPr>
              <a:t>Pradeep</a:t>
            </a:r>
            <a:r>
              <a:rPr lang="en-US" sz="6800" dirty="0" smtClean="0">
                <a:latin typeface="Tahoma" pitchFamily="34" charset="0"/>
                <a:ea typeface="Tahoma" pitchFamily="34" charset="0"/>
                <a:cs typeface="Tahoma" pitchFamily="34" charset="0"/>
              </a:rPr>
              <a:t> Petitioner(s) v. The Commissioner of GST and Central Excise, </a:t>
            </a:r>
            <a:r>
              <a:rPr lang="en-US" sz="6800" dirty="0" err="1" smtClean="0">
                <a:latin typeface="Tahoma" pitchFamily="34" charset="0"/>
                <a:ea typeface="Tahoma" pitchFamily="34" charset="0"/>
                <a:cs typeface="Tahoma" pitchFamily="34" charset="0"/>
              </a:rPr>
              <a:t>Selam</a:t>
            </a:r>
            <a:r>
              <a:rPr lang="en-US" sz="6800" dirty="0" smtClean="0">
                <a:latin typeface="Tahoma" pitchFamily="34" charset="0"/>
                <a:ea typeface="Tahoma" pitchFamily="34" charset="0"/>
                <a:cs typeface="Tahoma" pitchFamily="34" charset="0"/>
              </a:rPr>
              <a:t> &amp; </a:t>
            </a:r>
            <a:r>
              <a:rPr lang="en-US" sz="6800" dirty="0" err="1" smtClean="0">
                <a:latin typeface="Tahoma" pitchFamily="34" charset="0"/>
                <a:ea typeface="Tahoma" pitchFamily="34" charset="0"/>
                <a:cs typeface="Tahoma" pitchFamily="34" charset="0"/>
              </a:rPr>
              <a:t>Anr</a:t>
            </a:r>
            <a:r>
              <a:rPr lang="en-US" sz="6800" dirty="0" smtClean="0">
                <a:latin typeface="Tahoma" pitchFamily="34" charset="0"/>
                <a:ea typeface="Tahoma" pitchFamily="34" charset="0"/>
                <a:cs typeface="Tahoma" pitchFamily="34" charset="0"/>
              </a:rPr>
              <a:t>. Special Leave to Appeal (</a:t>
            </a:r>
            <a:r>
              <a:rPr lang="en-US" sz="6800" dirty="0" err="1" smtClean="0">
                <a:latin typeface="Tahoma" pitchFamily="34" charset="0"/>
                <a:ea typeface="Tahoma" pitchFamily="34" charset="0"/>
                <a:cs typeface="Tahoma" pitchFamily="34" charset="0"/>
              </a:rPr>
              <a:t>Crl</a:t>
            </a:r>
            <a:r>
              <a:rPr lang="en-US" sz="6800" dirty="0" smtClean="0">
                <a:latin typeface="Tahoma" pitchFamily="34" charset="0"/>
                <a:ea typeface="Tahoma" pitchFamily="34" charset="0"/>
                <a:cs typeface="Tahoma" pitchFamily="34" charset="0"/>
              </a:rPr>
              <a:t>.) No(s). 6834/2019 has passed interim order as below : </a:t>
            </a:r>
          </a:p>
          <a:p>
            <a:pPr>
              <a:lnSpc>
                <a:spcPct val="120000"/>
              </a:lnSpc>
              <a:spcAft>
                <a:spcPts val="600"/>
              </a:spcAft>
            </a:pPr>
            <a:r>
              <a:rPr lang="en-US" sz="6800" dirty="0" smtClean="0">
                <a:latin typeface="Tahoma" pitchFamily="34" charset="0"/>
                <a:ea typeface="Tahoma" pitchFamily="34" charset="0"/>
                <a:cs typeface="Tahoma" pitchFamily="34" charset="0"/>
              </a:rPr>
              <a:t>“Learned Counsel for the petitioner submits that indisputably assessment for the relevant period has not been completed by the Department so far. In which case, invoking Section 132 of the Central Goods and Services Tax Act, 2017 does not arise. He further submits that, even if, the alleged liability of Rs. 19 </a:t>
            </a:r>
            <a:r>
              <a:rPr lang="en-US" sz="6800" dirty="0" err="1" smtClean="0">
                <a:latin typeface="Tahoma" pitchFamily="34" charset="0"/>
                <a:ea typeface="Tahoma" pitchFamily="34" charset="0"/>
                <a:cs typeface="Tahoma" pitchFamily="34" charset="0"/>
              </a:rPr>
              <a:t>crores</a:t>
            </a:r>
            <a:r>
              <a:rPr lang="en-US" sz="6800" dirty="0" smtClean="0">
                <a:latin typeface="Tahoma" pitchFamily="34" charset="0"/>
                <a:ea typeface="Tahoma" pitchFamily="34" charset="0"/>
                <a:cs typeface="Tahoma" pitchFamily="34" charset="0"/>
              </a:rPr>
              <a:t> as is assumed by the Department is accepted, it is open to the petitioner to file appeal after the assessment order is passed; and as per the statutory stipulation, such appeal could be filed upon deposit of only 10% of the disputed liability. In that event, the deposit amount may not exceed Rs. 2,00,00,000/- (Rupees two </a:t>
            </a:r>
            <a:r>
              <a:rPr lang="en-US" sz="6800" dirty="0" err="1" smtClean="0">
                <a:latin typeface="Tahoma" pitchFamily="34" charset="0"/>
                <a:ea typeface="Tahoma" pitchFamily="34" charset="0"/>
                <a:cs typeface="Tahoma" pitchFamily="34" charset="0"/>
              </a:rPr>
              <a:t>crores</a:t>
            </a:r>
            <a:r>
              <a:rPr lang="en-US" sz="6800" dirty="0" smtClean="0">
                <a:latin typeface="Tahoma" pitchFamily="34" charset="0"/>
                <a:ea typeface="Tahoma" pitchFamily="34" charset="0"/>
                <a:cs typeface="Tahoma" pitchFamily="34" charset="0"/>
              </a:rPr>
              <a:t>), which the petitioner is willing to deposit within one week from today without prejudice to his rights and contentions in the assessment proceedings and the appeal to be filed thereafter, if required. </a:t>
            </a:r>
          </a:p>
          <a:p>
            <a:pPr>
              <a:lnSpc>
                <a:spcPct val="120000"/>
              </a:lnSpc>
              <a:spcAft>
                <a:spcPts val="600"/>
              </a:spcAft>
            </a:pPr>
            <a:r>
              <a:rPr lang="en-US" sz="6800" dirty="0" smtClean="0">
                <a:latin typeface="Tahoma" pitchFamily="34" charset="0"/>
                <a:ea typeface="Tahoma" pitchFamily="34" charset="0"/>
                <a:cs typeface="Tahoma" pitchFamily="34" charset="0"/>
              </a:rPr>
              <a:t>Issue notice on condition that the petitioner shall deposit Rs. 2,00,00,000/- (Rupees two </a:t>
            </a:r>
            <a:r>
              <a:rPr lang="en-US" sz="6800" dirty="0" err="1" smtClean="0">
                <a:latin typeface="Tahoma" pitchFamily="34" charset="0"/>
                <a:ea typeface="Tahoma" pitchFamily="34" charset="0"/>
                <a:cs typeface="Tahoma" pitchFamily="34" charset="0"/>
              </a:rPr>
              <a:t>crores</a:t>
            </a:r>
            <a:r>
              <a:rPr lang="en-US" sz="6800" dirty="0" smtClean="0">
                <a:latin typeface="Tahoma" pitchFamily="34" charset="0"/>
                <a:ea typeface="Tahoma" pitchFamily="34" charset="0"/>
                <a:cs typeface="Tahoma" pitchFamily="34" charset="0"/>
              </a:rPr>
              <a:t>). </a:t>
            </a:r>
          </a:p>
          <a:p>
            <a:pPr>
              <a:lnSpc>
                <a:spcPct val="120000"/>
              </a:lnSpc>
              <a:spcAft>
                <a:spcPts val="600"/>
              </a:spcAft>
            </a:pPr>
            <a:r>
              <a:rPr lang="en-US" sz="6800" dirty="0" smtClean="0">
                <a:latin typeface="Tahoma" pitchFamily="34" charset="0"/>
                <a:ea typeface="Tahoma" pitchFamily="34" charset="0"/>
                <a:cs typeface="Tahoma" pitchFamily="34" charset="0"/>
              </a:rPr>
              <a:t>For a period of one week, no coercive action be taken against the petitioner in connection with the alleged offence and the interim protection will continue upon production of receipt in the Registry about the deposit made with the Department within one week from today, until the disposal of this Special Leave Petition. </a:t>
            </a:r>
          </a:p>
          <a:p>
            <a:pPr algn="just">
              <a:lnSpc>
                <a:spcPct val="120000"/>
              </a:lnSpc>
              <a:spcAft>
                <a:spcPts val="600"/>
              </a:spcAft>
            </a:pPr>
            <a:endParaRPr lang="en-US" sz="8000" dirty="0" smtClean="0">
              <a:latin typeface="Tahoma" pitchFamily="34" charset="0"/>
              <a:ea typeface="Tahoma" pitchFamily="34" charset="0"/>
              <a:cs typeface="Tahoma" pitchFamily="34" charset="0"/>
            </a:endParaRP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WHETHER ASSESSMENT MANDATORY?</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7200" dirty="0" smtClean="0">
                <a:latin typeface="Tahoma" pitchFamily="34" charset="0"/>
                <a:ea typeface="Tahoma" pitchFamily="34" charset="0"/>
                <a:cs typeface="Tahoma" pitchFamily="34" charset="0"/>
              </a:rPr>
              <a:t>Hon'ble Gujarat High Court in the case of </a:t>
            </a:r>
            <a:r>
              <a:rPr lang="en-US" sz="7200" i="1" dirty="0" err="1" smtClean="0">
                <a:latin typeface="Tahoma" pitchFamily="34" charset="0"/>
                <a:ea typeface="Tahoma" pitchFamily="34" charset="0"/>
                <a:cs typeface="Tahoma" pitchFamily="34" charset="0"/>
              </a:rPr>
              <a:t>Vimal</a:t>
            </a:r>
            <a:r>
              <a:rPr lang="en-US" sz="7200" i="1" dirty="0" smtClean="0">
                <a:latin typeface="Tahoma" pitchFamily="34" charset="0"/>
                <a:ea typeface="Tahoma" pitchFamily="34" charset="0"/>
                <a:cs typeface="Tahoma" pitchFamily="34" charset="0"/>
              </a:rPr>
              <a:t> </a:t>
            </a:r>
            <a:r>
              <a:rPr lang="en-US" sz="7200" i="1" dirty="0" err="1" smtClean="0">
                <a:latin typeface="Tahoma" pitchFamily="34" charset="0"/>
                <a:ea typeface="Tahoma" pitchFamily="34" charset="0"/>
                <a:cs typeface="Tahoma" pitchFamily="34" charset="0"/>
              </a:rPr>
              <a:t>Yashwantgiri</a:t>
            </a:r>
            <a:r>
              <a:rPr lang="en-US" sz="7200" i="1" dirty="0" smtClean="0">
                <a:latin typeface="Tahoma" pitchFamily="34" charset="0"/>
                <a:ea typeface="Tahoma" pitchFamily="34" charset="0"/>
                <a:cs typeface="Tahoma" pitchFamily="34" charset="0"/>
              </a:rPr>
              <a:t> </a:t>
            </a:r>
            <a:r>
              <a:rPr lang="en-US" sz="7200" i="1" dirty="0" err="1" smtClean="0">
                <a:latin typeface="Tahoma" pitchFamily="34" charset="0"/>
                <a:ea typeface="Tahoma" pitchFamily="34" charset="0"/>
                <a:cs typeface="Tahoma" pitchFamily="34" charset="0"/>
              </a:rPr>
              <a:t>Goswami</a:t>
            </a:r>
            <a:r>
              <a:rPr lang="en-US" sz="7200" dirty="0" smtClean="0">
                <a:latin typeface="Tahoma" pitchFamily="34" charset="0"/>
                <a:ea typeface="Tahoma" pitchFamily="34" charset="0"/>
                <a:cs typeface="Tahoma" pitchFamily="34" charset="0"/>
              </a:rPr>
              <a:t> v. </a:t>
            </a:r>
            <a:r>
              <a:rPr lang="en-US" sz="7200" i="1" dirty="0" smtClean="0">
                <a:latin typeface="Tahoma" pitchFamily="34" charset="0"/>
                <a:ea typeface="Tahoma" pitchFamily="34" charset="0"/>
                <a:cs typeface="Tahoma" pitchFamily="34" charset="0"/>
              </a:rPr>
              <a:t>State of Gujarat </a:t>
            </a:r>
            <a:r>
              <a:rPr lang="en-US" sz="7200" dirty="0" smtClean="0">
                <a:latin typeface="Tahoma" pitchFamily="34" charset="0"/>
                <a:ea typeface="Tahoma" pitchFamily="34" charset="0"/>
                <a:cs typeface="Tahoma" pitchFamily="34" charset="0"/>
              </a:rPr>
              <a:t>[2019] 109 taxmann.com 340 held that </a:t>
            </a:r>
          </a:p>
          <a:p>
            <a:pPr>
              <a:spcAft>
                <a:spcPts val="600"/>
              </a:spcAft>
            </a:pPr>
            <a:r>
              <a:rPr lang="en-US" sz="7200" dirty="0" smtClean="0">
                <a:latin typeface="Tahoma" pitchFamily="34" charset="0"/>
                <a:ea typeface="Tahoma" pitchFamily="34" charset="0"/>
                <a:cs typeface="Tahoma" pitchFamily="34" charset="0"/>
              </a:rPr>
              <a:t>The power to arrest under Section 69 of the CGST Act can be invoked, if the Commissioner has "reason to believe" that the person has committed the specified offences under Section 132 of the CGST Act, without there being any prior adjudication of tax assessment under the provisions of the CGST Act. </a:t>
            </a:r>
          </a:p>
          <a:p>
            <a:pPr>
              <a:spcAft>
                <a:spcPts val="600"/>
              </a:spcAft>
            </a:pPr>
            <a:r>
              <a:rPr lang="en-US" sz="7200" dirty="0" smtClean="0">
                <a:latin typeface="Tahoma" pitchFamily="34" charset="0"/>
                <a:ea typeface="Tahoma" pitchFamily="34" charset="0"/>
                <a:cs typeface="Tahoma" pitchFamily="34" charset="0"/>
              </a:rPr>
              <a:t>It was also held by the High Court that reference to Section 132 under Section 69 of the CGST Act is only for the purpose of highlighting the nature of the offences and basis the same, the reasonable belief is required to be formed and recorded for the purpose of passing an order of arrest. </a:t>
            </a:r>
          </a:p>
          <a:p>
            <a:pPr>
              <a:spcAft>
                <a:spcPts val="600"/>
              </a:spcAft>
            </a:pPr>
            <a:r>
              <a:rPr lang="en-US" sz="7200" dirty="0" smtClean="0">
                <a:latin typeface="Tahoma" pitchFamily="34" charset="0"/>
                <a:ea typeface="Tahoma" pitchFamily="34" charset="0"/>
                <a:cs typeface="Tahoma" pitchFamily="34" charset="0"/>
              </a:rPr>
              <a:t>That the Commissioner is required to record reasons of belief to arrest a person as per sub-section (1) of Section 69 of the CGST Act. </a:t>
            </a:r>
          </a:p>
          <a:p>
            <a:pPr>
              <a:spcAft>
                <a:spcPts val="600"/>
              </a:spcAft>
            </a:pPr>
            <a:r>
              <a:rPr lang="en-US" sz="7200" dirty="0" smtClean="0">
                <a:latin typeface="Tahoma" pitchFamily="34" charset="0"/>
                <a:ea typeface="Tahoma" pitchFamily="34" charset="0"/>
                <a:cs typeface="Tahoma" pitchFamily="34" charset="0"/>
              </a:rPr>
              <a:t>The Commissioner while recording his reasons to believe that a person has committed any offence has only to form a prima facie opinion based on cogent material and credible information available on record.</a:t>
            </a:r>
          </a:p>
          <a:p>
            <a:pPr>
              <a:spcAft>
                <a:spcPts val="600"/>
              </a:spcAft>
            </a:pPr>
            <a:r>
              <a:rPr lang="en-US" sz="7200" dirty="0" smtClean="0">
                <a:latin typeface="Tahoma" pitchFamily="34" charset="0"/>
                <a:ea typeface="Tahoma" pitchFamily="34" charset="0"/>
                <a:cs typeface="Tahoma" pitchFamily="34" charset="0"/>
              </a:rPr>
              <a:t>The expression "reason to believe" inter-alia contemplates an objective determination based on intelligence, care and deliberation involving judicial review as distinguished from a purely subjective consideration.</a:t>
            </a:r>
          </a:p>
          <a:p>
            <a:pPr algn="just">
              <a:lnSpc>
                <a:spcPct val="120000"/>
              </a:lnSpc>
              <a:spcAft>
                <a:spcPts val="600"/>
              </a:spcAft>
            </a:pPr>
            <a:endParaRPr lang="en-US" sz="8000" dirty="0" smtClean="0">
              <a:latin typeface="Tahoma" pitchFamily="34" charset="0"/>
              <a:ea typeface="Tahoma" pitchFamily="34" charset="0"/>
              <a:cs typeface="Tahoma" pitchFamily="34" charset="0"/>
            </a:endParaRPr>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Malice by State in arresting before SCN </a:t>
            </a:r>
            <a:endParaRPr lang="en-US" dirty="0"/>
          </a:p>
        </p:txBody>
      </p:sp>
      <p:sp>
        <p:nvSpPr>
          <p:cNvPr id="3" name="Content Placeholder 2"/>
          <p:cNvSpPr>
            <a:spLocks noGrp="1"/>
          </p:cNvSpPr>
          <p:nvPr>
            <p:ph idx="1"/>
          </p:nvPr>
        </p:nvSpPr>
        <p:spPr/>
        <p:txBody>
          <a:bodyPr>
            <a:normAutofit fontScale="47500" lnSpcReduction="20000"/>
          </a:bodyPr>
          <a:lstStyle/>
          <a:p>
            <a:pPr>
              <a:spcAft>
                <a:spcPts val="600"/>
              </a:spcAft>
            </a:pPr>
            <a:r>
              <a:rPr lang="en-US" sz="3800" dirty="0" smtClean="0">
                <a:latin typeface="Tahoma" pitchFamily="34" charset="0"/>
                <a:ea typeface="Tahoma" pitchFamily="34" charset="0"/>
                <a:cs typeface="Tahoma" pitchFamily="34" charset="0"/>
              </a:rPr>
              <a:t>Hon'ble </a:t>
            </a:r>
            <a:r>
              <a:rPr lang="en-US" sz="3800" dirty="0" err="1" smtClean="0">
                <a:latin typeface="Tahoma" pitchFamily="34" charset="0"/>
                <a:ea typeface="Tahoma" pitchFamily="34" charset="0"/>
                <a:cs typeface="Tahoma" pitchFamily="34" charset="0"/>
              </a:rPr>
              <a:t>Telengana</a:t>
            </a:r>
            <a:r>
              <a:rPr lang="en-US" sz="3800" dirty="0" smtClean="0">
                <a:latin typeface="Tahoma" pitchFamily="34" charset="0"/>
                <a:ea typeface="Tahoma" pitchFamily="34" charset="0"/>
                <a:cs typeface="Tahoma" pitchFamily="34" charset="0"/>
              </a:rPr>
              <a:t> High Court in the case of P.V. </a:t>
            </a:r>
            <a:r>
              <a:rPr lang="en-US" sz="3800" dirty="0" err="1" smtClean="0">
                <a:latin typeface="Tahoma" pitchFamily="34" charset="0"/>
                <a:ea typeface="Tahoma" pitchFamily="34" charset="0"/>
                <a:cs typeface="Tahoma" pitchFamily="34" charset="0"/>
              </a:rPr>
              <a:t>Ramana</a:t>
            </a:r>
            <a:r>
              <a:rPr lang="en-US" sz="3800" dirty="0" smtClean="0">
                <a:latin typeface="Tahoma" pitchFamily="34" charset="0"/>
                <a:ea typeface="Tahoma" pitchFamily="34" charset="0"/>
                <a:cs typeface="Tahoma" pitchFamily="34" charset="0"/>
              </a:rPr>
              <a:t> Reddy vs. Union of India 2019 (25) GSTL 185 (</a:t>
            </a:r>
            <a:r>
              <a:rPr lang="en-US" sz="3800" dirty="0" err="1" smtClean="0">
                <a:latin typeface="Tahoma" pitchFamily="34" charset="0"/>
                <a:ea typeface="Tahoma" pitchFamily="34" charset="0"/>
                <a:cs typeface="Tahoma" pitchFamily="34" charset="0"/>
              </a:rPr>
              <a:t>Telangana</a:t>
            </a:r>
            <a:r>
              <a:rPr lang="en-US" sz="3800" dirty="0" smtClean="0">
                <a:latin typeface="Tahoma" pitchFamily="34" charset="0"/>
                <a:ea typeface="Tahoma" pitchFamily="34" charset="0"/>
                <a:cs typeface="Tahoma" pitchFamily="34" charset="0"/>
              </a:rPr>
              <a:t>) held as under :- </a:t>
            </a:r>
          </a:p>
          <a:p>
            <a:pPr>
              <a:spcAft>
                <a:spcPts val="600"/>
              </a:spcAft>
            </a:pPr>
            <a:r>
              <a:rPr lang="en-US" sz="3800" dirty="0" smtClean="0">
                <a:latin typeface="Tahoma" pitchFamily="34" charset="0"/>
                <a:ea typeface="Tahoma" pitchFamily="34" charset="0"/>
                <a:cs typeface="Tahoma" pitchFamily="34" charset="0"/>
              </a:rPr>
              <a:t>“ But, to say that a prosecution can be launched only after the completion of the assessment, goes contrary to Section 132 of the CGST Act, 2017. The list of offences included in sub-section (1) of Section 132 of CGST Act, 2017 have no co-relation to assessment. Issue of invoices or bills without supply of goods and the availing of ITC by using such invoices or bills, are made offences under clauses (b) and (c) of sub-section (1) of Section 132 of the CGST Act. The prosecutions for these offences do not depend upon the completion of assessment. Therefore, the argument that there cannot be an arrest even before adjudication or assessment, does not appeal to us.” </a:t>
            </a:r>
          </a:p>
          <a:p>
            <a:pPr>
              <a:spcAft>
                <a:spcPts val="600"/>
              </a:spcAft>
            </a:pPr>
            <a:r>
              <a:rPr lang="en-US" sz="3800" dirty="0" smtClean="0">
                <a:latin typeface="Tahoma" pitchFamily="34" charset="0"/>
                <a:ea typeface="Tahoma" pitchFamily="34" charset="0"/>
                <a:cs typeface="Tahoma" pitchFamily="34" charset="0"/>
              </a:rPr>
              <a:t>The Hon’ble Supreme Court Bench dismissed the SLP against the aforesaid judgment as reported in </a:t>
            </a:r>
            <a:r>
              <a:rPr lang="da-DK" sz="3800" dirty="0" smtClean="0">
                <a:latin typeface="Tahoma" pitchFamily="34" charset="0"/>
                <a:ea typeface="Tahoma" pitchFamily="34" charset="0"/>
                <a:cs typeface="Tahoma" pitchFamily="34" charset="0"/>
              </a:rPr>
              <a:t>2019 (26) GSTL J175 (S.C.). </a:t>
            </a:r>
          </a:p>
          <a:p>
            <a:pPr>
              <a:spcAft>
                <a:spcPts val="600"/>
              </a:spcAft>
            </a:pPr>
            <a:r>
              <a:rPr lang="en-US" sz="3800" dirty="0" smtClean="0">
                <a:latin typeface="Tahoma" pitchFamily="34" charset="0"/>
                <a:ea typeface="Tahoma" pitchFamily="34" charset="0"/>
                <a:cs typeface="Tahoma" pitchFamily="34" charset="0"/>
              </a:rPr>
              <a:t>Hon'ble High Court of Rajasthan in </a:t>
            </a:r>
            <a:r>
              <a:rPr lang="en-US" sz="3800" i="1" dirty="0" smtClean="0">
                <a:latin typeface="Tahoma" pitchFamily="34" charset="0"/>
                <a:ea typeface="Tahoma" pitchFamily="34" charset="0"/>
                <a:cs typeface="Tahoma" pitchFamily="34" charset="0"/>
              </a:rPr>
              <a:t>Bharat Raj </a:t>
            </a:r>
            <a:r>
              <a:rPr lang="en-US" sz="3800" i="1" dirty="0" err="1" smtClean="0">
                <a:latin typeface="Tahoma" pitchFamily="34" charset="0"/>
                <a:ea typeface="Tahoma" pitchFamily="34" charset="0"/>
                <a:cs typeface="Tahoma" pitchFamily="34" charset="0"/>
              </a:rPr>
              <a:t>Punj</a:t>
            </a:r>
            <a:r>
              <a:rPr lang="en-US" sz="3800" dirty="0" smtClean="0">
                <a:latin typeface="Tahoma" pitchFamily="34" charset="0"/>
                <a:ea typeface="Tahoma" pitchFamily="34" charset="0"/>
                <a:cs typeface="Tahoma" pitchFamily="34" charset="0"/>
              </a:rPr>
              <a:t> v. </a:t>
            </a:r>
            <a:r>
              <a:rPr lang="en-US" sz="3800" i="1" dirty="0" smtClean="0">
                <a:latin typeface="Tahoma" pitchFamily="34" charset="0"/>
                <a:ea typeface="Tahoma" pitchFamily="34" charset="0"/>
                <a:cs typeface="Tahoma" pitchFamily="34" charset="0"/>
              </a:rPr>
              <a:t>Commissioner of CGST </a:t>
            </a:r>
            <a:r>
              <a:rPr lang="en-US" sz="3800" dirty="0" smtClean="0">
                <a:latin typeface="Tahoma" pitchFamily="34" charset="0"/>
                <a:ea typeface="Tahoma" pitchFamily="34" charset="0"/>
                <a:cs typeface="Tahoma" pitchFamily="34" charset="0"/>
              </a:rPr>
              <a:t>[2019] 104 taxmann.com 174/73 GST 135 held that assessment/ determination of tax under Sections 73/ 74 of the CGST Act is not a pre-requisite for arrest of any person under Section 69 of the CGST Act for the specified offence committed under Section 132 of the CGST Act. </a:t>
            </a:r>
          </a:p>
          <a:p>
            <a:endParaRPr lang="en-US"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Section 69 read with section 132 of the GST Act ,2017 </a:t>
            </a:r>
            <a:endParaRPr lang="en-US" dirty="0"/>
          </a:p>
        </p:txBody>
      </p:sp>
      <p:sp>
        <p:nvSpPr>
          <p:cNvPr id="3" name="Content Placeholder 2"/>
          <p:cNvSpPr>
            <a:spLocks noGrp="1"/>
          </p:cNvSpPr>
          <p:nvPr>
            <p:ph idx="1"/>
          </p:nvPr>
        </p:nvSpPr>
        <p:spPr/>
        <p:txBody>
          <a:bodyPr>
            <a:normAutofit fontScale="25000" lnSpcReduction="20000"/>
          </a:bodyPr>
          <a:lstStyle/>
          <a:p>
            <a:pPr>
              <a:lnSpc>
                <a:spcPct val="170000"/>
              </a:lnSpc>
            </a:pPr>
            <a:r>
              <a:rPr lang="en-US" sz="8000" dirty="0" smtClean="0">
                <a:latin typeface="Tahoma" pitchFamily="34" charset="0"/>
                <a:ea typeface="Tahoma" pitchFamily="34" charset="0"/>
                <a:cs typeface="Tahoma" pitchFamily="34" charset="0"/>
              </a:rPr>
              <a:t>Offences can be broadly classified into cognizable and non </a:t>
            </a:r>
            <a:r>
              <a:rPr lang="en-US" sz="8000" dirty="0" err="1" smtClean="0">
                <a:latin typeface="Tahoma" pitchFamily="34" charset="0"/>
                <a:ea typeface="Tahoma" pitchFamily="34" charset="0"/>
                <a:cs typeface="Tahoma" pitchFamily="34" charset="0"/>
              </a:rPr>
              <a:t>bailable</a:t>
            </a:r>
            <a:r>
              <a:rPr lang="en-US" sz="8000" dirty="0" smtClean="0">
                <a:latin typeface="Tahoma" pitchFamily="34" charset="0"/>
                <a:ea typeface="Tahoma" pitchFamily="34" charset="0"/>
                <a:cs typeface="Tahoma" pitchFamily="34" charset="0"/>
              </a:rPr>
              <a:t> and non cognizable and </a:t>
            </a:r>
            <a:r>
              <a:rPr lang="en-US" sz="8000" dirty="0" err="1" smtClean="0">
                <a:latin typeface="Tahoma" pitchFamily="34" charset="0"/>
                <a:ea typeface="Tahoma" pitchFamily="34" charset="0"/>
                <a:cs typeface="Tahoma" pitchFamily="34" charset="0"/>
              </a:rPr>
              <a:t>bailable</a:t>
            </a:r>
            <a:r>
              <a:rPr lang="en-US" sz="8000" dirty="0" smtClean="0">
                <a:latin typeface="Tahoma" pitchFamily="34" charset="0"/>
                <a:ea typeface="Tahoma" pitchFamily="34" charset="0"/>
                <a:cs typeface="Tahoma" pitchFamily="34" charset="0"/>
              </a:rPr>
              <a:t>. </a:t>
            </a:r>
          </a:p>
          <a:p>
            <a:pPr>
              <a:lnSpc>
                <a:spcPct val="170000"/>
              </a:lnSpc>
            </a:pPr>
            <a:r>
              <a:rPr lang="en-US" sz="8000" dirty="0" smtClean="0">
                <a:latin typeface="Tahoma" pitchFamily="34" charset="0"/>
                <a:ea typeface="Tahoma" pitchFamily="34" charset="0"/>
                <a:cs typeface="Tahoma" pitchFamily="34" charset="0"/>
              </a:rPr>
              <a:t>Offences shall be cognizable and non-</a:t>
            </a:r>
            <a:r>
              <a:rPr lang="en-US" sz="8000" dirty="0" err="1" smtClean="0">
                <a:latin typeface="Tahoma" pitchFamily="34" charset="0"/>
                <a:ea typeface="Tahoma" pitchFamily="34" charset="0"/>
                <a:cs typeface="Tahoma" pitchFamily="34" charset="0"/>
              </a:rPr>
              <a:t>bailable</a:t>
            </a:r>
            <a:r>
              <a:rPr lang="en-US" sz="8000" dirty="0" smtClean="0">
                <a:latin typeface="Tahoma" pitchFamily="34" charset="0"/>
                <a:ea typeface="Tahoma" pitchFamily="34" charset="0"/>
                <a:cs typeface="Tahoma" pitchFamily="34" charset="0"/>
              </a:rPr>
              <a:t> offence if the following the two conditions are satisfied :- </a:t>
            </a:r>
          </a:p>
          <a:p>
            <a:pPr marL="628650" indent="-266700">
              <a:lnSpc>
                <a:spcPct val="170000"/>
              </a:lnSpc>
              <a:buFont typeface="Wingdings" pitchFamily="2" charset="2"/>
              <a:buChar char="v"/>
            </a:pPr>
            <a:r>
              <a:rPr lang="en-US" sz="8000" dirty="0" smtClean="0">
                <a:latin typeface="Tahoma" pitchFamily="34" charset="0"/>
                <a:ea typeface="Tahoma" pitchFamily="34" charset="0"/>
                <a:cs typeface="Tahoma" pitchFamily="34" charset="0"/>
              </a:rPr>
              <a:t>Offences committed are specified in clause (</a:t>
            </a:r>
            <a:r>
              <a:rPr lang="en-US" sz="8000" i="1" dirty="0" smtClean="0">
                <a:latin typeface="Tahoma" pitchFamily="34" charset="0"/>
                <a:ea typeface="Tahoma" pitchFamily="34" charset="0"/>
                <a:cs typeface="Tahoma" pitchFamily="34" charset="0"/>
              </a:rPr>
              <a:t>a</a:t>
            </a:r>
            <a:r>
              <a:rPr lang="en-US" sz="8000" dirty="0" smtClean="0">
                <a:latin typeface="Tahoma" pitchFamily="34" charset="0"/>
                <a:ea typeface="Tahoma" pitchFamily="34" charset="0"/>
                <a:cs typeface="Tahoma" pitchFamily="34" charset="0"/>
              </a:rPr>
              <a:t>) or clause (</a:t>
            </a:r>
            <a:r>
              <a:rPr lang="en-US" sz="8000" i="1" dirty="0" smtClean="0">
                <a:latin typeface="Tahoma" pitchFamily="34" charset="0"/>
                <a:ea typeface="Tahoma" pitchFamily="34" charset="0"/>
                <a:cs typeface="Tahoma" pitchFamily="34" charset="0"/>
              </a:rPr>
              <a:t>b</a:t>
            </a:r>
            <a:r>
              <a:rPr lang="en-US" sz="8000" dirty="0" smtClean="0">
                <a:latin typeface="Tahoma" pitchFamily="34" charset="0"/>
                <a:ea typeface="Tahoma" pitchFamily="34" charset="0"/>
                <a:cs typeface="Tahoma" pitchFamily="34" charset="0"/>
              </a:rPr>
              <a:t>) or clause (</a:t>
            </a:r>
            <a:r>
              <a:rPr lang="en-US" sz="8000" i="1" dirty="0" smtClean="0">
                <a:latin typeface="Tahoma" pitchFamily="34" charset="0"/>
                <a:ea typeface="Tahoma" pitchFamily="34" charset="0"/>
                <a:cs typeface="Tahoma" pitchFamily="34" charset="0"/>
              </a:rPr>
              <a:t>c</a:t>
            </a:r>
            <a:r>
              <a:rPr lang="en-US" sz="8000" dirty="0" smtClean="0">
                <a:latin typeface="Tahoma" pitchFamily="34" charset="0"/>
                <a:ea typeface="Tahoma" pitchFamily="34" charset="0"/>
                <a:cs typeface="Tahoma" pitchFamily="34" charset="0"/>
              </a:rPr>
              <a:t>) or clause (</a:t>
            </a:r>
            <a:r>
              <a:rPr lang="en-US" sz="8000" i="1" dirty="0" smtClean="0">
                <a:latin typeface="Tahoma" pitchFamily="34" charset="0"/>
                <a:ea typeface="Tahoma" pitchFamily="34" charset="0"/>
                <a:cs typeface="Tahoma" pitchFamily="34" charset="0"/>
              </a:rPr>
              <a:t>d</a:t>
            </a:r>
            <a:r>
              <a:rPr lang="en-US" sz="8000" dirty="0" smtClean="0">
                <a:latin typeface="Tahoma" pitchFamily="34" charset="0"/>
                <a:ea typeface="Tahoma" pitchFamily="34" charset="0"/>
                <a:cs typeface="Tahoma" pitchFamily="34" charset="0"/>
              </a:rPr>
              <a:t>) of sub-section (1) of section 132; </a:t>
            </a:r>
          </a:p>
          <a:p>
            <a:pPr marL="628650" indent="-266700">
              <a:lnSpc>
                <a:spcPct val="170000"/>
              </a:lnSpc>
              <a:buFont typeface="Wingdings" pitchFamily="2" charset="2"/>
              <a:buChar char="v"/>
            </a:pPr>
            <a:r>
              <a:rPr lang="en-US" sz="8000" dirty="0" smtClean="0">
                <a:latin typeface="Tahoma" pitchFamily="34" charset="0"/>
                <a:ea typeface="Tahoma" pitchFamily="34" charset="0"/>
                <a:cs typeface="Tahoma" pitchFamily="34" charset="0"/>
              </a:rPr>
              <a:t>As per Section 132(5), if the amount involved in such contravention exceeds a sum of Rs. 5 </a:t>
            </a:r>
            <a:r>
              <a:rPr lang="en-US" sz="8000" dirty="0" err="1" smtClean="0">
                <a:latin typeface="Tahoma" pitchFamily="34" charset="0"/>
                <a:ea typeface="Tahoma" pitchFamily="34" charset="0"/>
                <a:cs typeface="Tahoma" pitchFamily="34" charset="0"/>
              </a:rPr>
              <a:t>crores</a:t>
            </a:r>
            <a:r>
              <a:rPr lang="en-US" sz="8000" dirty="0" smtClean="0">
                <a:latin typeface="Tahoma" pitchFamily="34" charset="0"/>
                <a:ea typeface="Tahoma" pitchFamily="34" charset="0"/>
                <a:cs typeface="Tahoma" pitchFamily="34" charset="0"/>
              </a:rPr>
              <a:t> punishable with imprisonment for a term </a:t>
            </a:r>
            <a:r>
              <a:rPr lang="en-US" sz="8000" dirty="0" err="1" smtClean="0">
                <a:latin typeface="Tahoma" pitchFamily="34" charset="0"/>
                <a:ea typeface="Tahoma" pitchFamily="34" charset="0"/>
                <a:cs typeface="Tahoma" pitchFamily="34" charset="0"/>
              </a:rPr>
              <a:t>upto</a:t>
            </a:r>
            <a:r>
              <a:rPr lang="en-US" sz="8000" dirty="0" smtClean="0">
                <a:latin typeface="Tahoma" pitchFamily="34" charset="0"/>
                <a:ea typeface="Tahoma" pitchFamily="34" charset="0"/>
                <a:cs typeface="Tahoma" pitchFamily="34" charset="0"/>
              </a:rPr>
              <a:t> five years and fine. </a:t>
            </a:r>
          </a:p>
          <a:p>
            <a:pPr>
              <a:lnSpc>
                <a:spcPct val="170000"/>
              </a:lnSpc>
            </a:pPr>
            <a:r>
              <a:rPr lang="en-US" sz="8000" dirty="0" smtClean="0">
                <a:latin typeface="Tahoma" pitchFamily="34" charset="0"/>
                <a:ea typeface="Tahoma" pitchFamily="34" charset="0"/>
                <a:cs typeface="Tahoma" pitchFamily="34" charset="0"/>
              </a:rPr>
              <a:t>Except this, all other offences under the GST Act are non-cognizable and </a:t>
            </a:r>
            <a:r>
              <a:rPr lang="en-US" sz="8000" dirty="0" err="1" smtClean="0">
                <a:latin typeface="Tahoma" pitchFamily="34" charset="0"/>
                <a:ea typeface="Tahoma" pitchFamily="34" charset="0"/>
                <a:cs typeface="Tahoma" pitchFamily="34" charset="0"/>
              </a:rPr>
              <a:t>bailable</a:t>
            </a:r>
            <a:r>
              <a:rPr lang="en-US" sz="8000" dirty="0" smtClean="0">
                <a:latin typeface="Tahoma" pitchFamily="34" charset="0"/>
                <a:ea typeface="Tahoma" pitchFamily="34" charset="0"/>
                <a:cs typeface="Tahoma" pitchFamily="34" charset="0"/>
              </a:rPr>
              <a:t>.  </a:t>
            </a:r>
          </a:p>
          <a:p>
            <a:pPr>
              <a:lnSpc>
                <a:spcPct val="170000"/>
              </a:lnSpc>
            </a:pP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WHETHER FIR CAN BE LAUNCHED UNDER </a:t>
            </a:r>
            <a:r>
              <a:rPr lang="en-US" dirty="0" err="1" smtClean="0"/>
              <a:t>CrPC</a:t>
            </a:r>
            <a:r>
              <a:rPr lang="en-US" dirty="0" smtClean="0"/>
              <a:t>?</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7200" dirty="0" smtClean="0">
                <a:latin typeface="Tahoma" pitchFamily="34" charset="0"/>
                <a:ea typeface="Tahoma" pitchFamily="34" charset="0"/>
                <a:cs typeface="Tahoma" pitchFamily="34" charset="0"/>
              </a:rPr>
              <a:t>The rule against double jeopardy is a significant basic rule of criminal law that no man shall be put in jeopardy twice for one and the same offence.  The manifestation of this rule is to be found contained in Section 26 of the General Clauses Act, 1897, Section 300 of the Code of Criminal Procedure, 1973 and Section 71 of the Indian Penal Code.</a:t>
            </a:r>
            <a:endParaRPr lang="en-IN" sz="7200" dirty="0" smtClean="0">
              <a:latin typeface="Tahoma" pitchFamily="34" charset="0"/>
              <a:ea typeface="Tahoma" pitchFamily="34" charset="0"/>
              <a:cs typeface="Tahoma" pitchFamily="34" charset="0"/>
            </a:endParaRPr>
          </a:p>
          <a:p>
            <a:pPr>
              <a:spcAft>
                <a:spcPts val="600"/>
              </a:spcAft>
            </a:pPr>
            <a:r>
              <a:rPr lang="en-IN" sz="7200" dirty="0" smtClean="0">
                <a:latin typeface="Tahoma" pitchFamily="34" charset="0"/>
                <a:ea typeface="Tahoma" pitchFamily="34" charset="0"/>
                <a:cs typeface="Tahoma" pitchFamily="34" charset="0"/>
              </a:rPr>
              <a:t>The issue whether </a:t>
            </a:r>
            <a:r>
              <a:rPr lang="en-US" sz="7200" dirty="0" smtClean="0">
                <a:latin typeface="Tahoma" pitchFamily="34" charset="0"/>
                <a:ea typeface="Tahoma" pitchFamily="34" charset="0"/>
                <a:cs typeface="Tahoma" pitchFamily="34" charset="0"/>
              </a:rPr>
              <a:t>FIR  can be lodging under Indian Penal Code (IPC) by taking recourse to </a:t>
            </a:r>
            <a:r>
              <a:rPr lang="en-US" sz="7200" dirty="0" err="1" smtClean="0">
                <a:latin typeface="Tahoma" pitchFamily="34" charset="0"/>
                <a:ea typeface="Tahoma" pitchFamily="34" charset="0"/>
                <a:cs typeface="Tahoma" pitchFamily="34" charset="0"/>
              </a:rPr>
              <a:t>Cr.P.C</a:t>
            </a:r>
            <a:r>
              <a:rPr lang="en-US" sz="7200" dirty="0" smtClean="0">
                <a:latin typeface="Tahoma" pitchFamily="34" charset="0"/>
                <a:ea typeface="Tahoma" pitchFamily="34" charset="0"/>
                <a:cs typeface="Tahoma" pitchFamily="34" charset="0"/>
              </a:rPr>
              <a:t>. provisions or whether  GST Act is a complete Code dealing with all kinds of offences under GST was answered by the Hon’ble Allahabad High Court in the case of </a:t>
            </a:r>
            <a:r>
              <a:rPr lang="en-US" sz="7200" dirty="0" err="1" smtClean="0">
                <a:latin typeface="Tahoma" pitchFamily="34" charset="0"/>
                <a:ea typeface="Tahoma" pitchFamily="34" charset="0"/>
                <a:cs typeface="Tahoma" pitchFamily="34" charset="0"/>
              </a:rPr>
              <a:t>Govind</a:t>
            </a:r>
            <a:r>
              <a:rPr lang="en-US" sz="7200" dirty="0" smtClean="0">
                <a:latin typeface="Tahoma" pitchFamily="34" charset="0"/>
                <a:ea typeface="Tahoma" pitchFamily="34" charset="0"/>
                <a:cs typeface="Tahoma" pitchFamily="34" charset="0"/>
              </a:rPr>
              <a:t> Enterprises vs. State of U.P. 2019 (27) GSTL 161 (All.). </a:t>
            </a:r>
          </a:p>
          <a:p>
            <a:pPr>
              <a:spcAft>
                <a:spcPts val="600"/>
              </a:spcAft>
            </a:pPr>
            <a:r>
              <a:rPr lang="en-IN" sz="7200" dirty="0" smtClean="0">
                <a:latin typeface="Tahoma" pitchFamily="34" charset="0"/>
                <a:ea typeface="Tahoma" pitchFamily="34" charset="0"/>
                <a:cs typeface="Tahoma" pitchFamily="34" charset="0"/>
              </a:rPr>
              <a:t> It was held that </a:t>
            </a:r>
            <a:r>
              <a:rPr lang="en-US" sz="7200" dirty="0" smtClean="0">
                <a:latin typeface="Tahoma" pitchFamily="34" charset="0"/>
                <a:ea typeface="Tahoma" pitchFamily="34" charset="0"/>
                <a:cs typeface="Tahoma" pitchFamily="34" charset="0"/>
              </a:rPr>
              <a:t>there is neither any provision in the GST Act which overrides or expressly or impliedly repeals the provisions of the Penal Code nor is there any bar therein on lodging FIR under IPC for offences punishable both under the Code as well as under the said Act. Moreover, Section 131 ibid impliedly saves IPC provisions by stipulating that no confiscation made or penalty imposed under the said Act or the Rules made thereunder shall prevent infliction of any other punishment to which person affected thereby liable under the said Act or under any other law for the time being in force. </a:t>
            </a:r>
          </a:p>
          <a:p>
            <a:endParaRPr lang="en-US" sz="4000"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WHETHER INVESTIGATING OFFICER CAN BE CALLED POLICE OFFICER?</a:t>
            </a:r>
            <a:endParaRPr lang="en-US" sz="3600" dirty="0"/>
          </a:p>
        </p:txBody>
      </p:sp>
      <p:sp>
        <p:nvSpPr>
          <p:cNvPr id="3" name="Content Placeholder 2"/>
          <p:cNvSpPr>
            <a:spLocks noGrp="1"/>
          </p:cNvSpPr>
          <p:nvPr>
            <p:ph idx="1"/>
          </p:nvPr>
        </p:nvSpPr>
        <p:spPr/>
        <p:txBody>
          <a:bodyPr>
            <a:noAutofit/>
          </a:bodyPr>
          <a:lstStyle/>
          <a:p>
            <a:pPr>
              <a:spcAft>
                <a:spcPts val="600"/>
              </a:spcAft>
            </a:pPr>
            <a:r>
              <a:rPr lang="en-US" sz="1800" dirty="0" smtClean="0">
                <a:latin typeface="Tahoma" pitchFamily="34" charset="0"/>
                <a:ea typeface="Tahoma" pitchFamily="34" charset="0"/>
                <a:cs typeface="Tahoma" pitchFamily="34" charset="0"/>
              </a:rPr>
              <a:t>Power to grant bail, to collect evidence and to search premises or conveyances without recourse to a Magistrate, do not make him an officer-in-charge of a police station. These additional powers do not make him a police officer within the meaning of Section 25 of the Evidence Act. </a:t>
            </a:r>
          </a:p>
          <a:p>
            <a:pPr>
              <a:spcAft>
                <a:spcPts val="600"/>
              </a:spcAft>
            </a:pPr>
            <a:r>
              <a:rPr lang="en-US" sz="1800" dirty="0" smtClean="0">
                <a:latin typeface="Tahoma" pitchFamily="34" charset="0"/>
                <a:ea typeface="Tahoma" pitchFamily="34" charset="0"/>
                <a:cs typeface="Tahoma" pitchFamily="34" charset="0"/>
              </a:rPr>
              <a:t>Guarantee against testimonial compulsion under Article 20(3) of Constitution of India is not available to a person suspected of customs duty evasion and smuggling and in that connection tendering statement before Customs Officer under Section 108 of Customs Act, 1962. Such person does not stand in the capacity of an accused person at that stage.  He becomes an accused person only when a complaint is filed against him before a Magistrate under Section 135 a formal accusation can only be deemed to be made when a complaint is made before a Magistrate competent to try the person guilty of the infraction under Sections 132, 133, 134 and 135 of the Act. Any statement made under Sections 107 and 108 of the Customs Act by a person against whom an enquiry is made by a Customs Officer is not a statement made by a person accused of an offence. </a:t>
            </a:r>
          </a:p>
          <a:p>
            <a:endParaRPr lang="en-US" sz="2000" dirty="0" smtClean="0">
              <a:latin typeface="Tahoma" pitchFamily="34" charset="0"/>
              <a:ea typeface="Tahoma" pitchFamily="34" charset="0"/>
              <a:cs typeface="Tahoma" pitchFamily="34" charset="0"/>
            </a:endParaRPr>
          </a:p>
          <a:p>
            <a:endParaRPr lang="en-US" sz="2000" dirty="0" smtClean="0">
              <a:latin typeface="Tahoma" pitchFamily="34" charset="0"/>
              <a:ea typeface="Tahoma" pitchFamily="34" charset="0"/>
              <a:cs typeface="Tahoma" pitchFamily="34" charset="0"/>
            </a:endParaRPr>
          </a:p>
          <a:p>
            <a:endParaRPr lang="en-US" sz="2000" dirty="0" smtClean="0">
              <a:latin typeface="Tahoma" pitchFamily="34" charset="0"/>
              <a:ea typeface="Tahoma" pitchFamily="34" charset="0"/>
              <a:cs typeface="Tahoma" pitchFamily="34" charset="0"/>
            </a:endParaRPr>
          </a:p>
          <a:p>
            <a:endParaRPr lang="en-US" sz="2000" dirty="0" smtClean="0">
              <a:latin typeface="Tahoma" pitchFamily="34" charset="0"/>
              <a:ea typeface="Tahoma" pitchFamily="34" charset="0"/>
              <a:cs typeface="Tahoma" pitchFamily="34" charset="0"/>
            </a:endParaRPr>
          </a:p>
          <a:p>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EVIDENCIARY VALUE OF CONFESSIONAL STATEMENT</a:t>
            </a:r>
            <a:endParaRPr lang="en-US" sz="3600" dirty="0"/>
          </a:p>
        </p:txBody>
      </p:sp>
      <p:sp>
        <p:nvSpPr>
          <p:cNvPr id="3" name="Content Placeholder 2"/>
          <p:cNvSpPr>
            <a:spLocks noGrp="1"/>
          </p:cNvSpPr>
          <p:nvPr>
            <p:ph idx="1"/>
          </p:nvPr>
        </p:nvSpPr>
        <p:spPr>
          <a:xfrm>
            <a:off x="0" y="1500174"/>
            <a:ext cx="9144000" cy="5357825"/>
          </a:xfrm>
        </p:spPr>
        <p:txBody>
          <a:bodyPr>
            <a:noAutofit/>
          </a:bodyPr>
          <a:lstStyle/>
          <a:p>
            <a:pPr>
              <a:spcAft>
                <a:spcPts val="600"/>
              </a:spcAft>
            </a:pPr>
            <a:r>
              <a:rPr lang="en-US" sz="2000" dirty="0" err="1" smtClean="0">
                <a:latin typeface="Tahoma" pitchFamily="34" charset="0"/>
                <a:ea typeface="Tahoma" pitchFamily="34" charset="0"/>
                <a:cs typeface="Tahoma" pitchFamily="34" charset="0"/>
              </a:rPr>
              <a:t>Asstt</a:t>
            </a:r>
            <a:r>
              <a:rPr lang="en-US" sz="2000" dirty="0" smtClean="0">
                <a:latin typeface="Tahoma" pitchFamily="34" charset="0"/>
                <a:ea typeface="Tahoma" pitchFamily="34" charset="0"/>
                <a:cs typeface="Tahoma" pitchFamily="34" charset="0"/>
              </a:rPr>
              <a:t>. Collector of Central Excise, </a:t>
            </a:r>
            <a:r>
              <a:rPr lang="en-US" sz="2000" dirty="0" err="1" smtClean="0">
                <a:latin typeface="Tahoma" pitchFamily="34" charset="0"/>
                <a:ea typeface="Tahoma" pitchFamily="34" charset="0"/>
                <a:cs typeface="Tahoma" pitchFamily="34" charset="0"/>
              </a:rPr>
              <a:t>Rajamundry</a:t>
            </a:r>
            <a:r>
              <a:rPr lang="en-US" sz="2000" dirty="0" smtClean="0">
                <a:latin typeface="Tahoma" pitchFamily="34" charset="0"/>
                <a:ea typeface="Tahoma" pitchFamily="34" charset="0"/>
                <a:cs typeface="Tahoma" pitchFamily="34" charset="0"/>
              </a:rPr>
              <a:t> vs. Duncan Agro Industries Ltd. 2000 (120) ELT 280 (S.C.) .</a:t>
            </a:r>
          </a:p>
          <a:p>
            <a:pPr>
              <a:spcAft>
                <a:spcPts val="600"/>
              </a:spcAft>
            </a:pPr>
            <a:r>
              <a:rPr lang="en-US" sz="2000" dirty="0" smtClean="0">
                <a:latin typeface="Tahoma" pitchFamily="34" charset="0"/>
                <a:ea typeface="Tahoma" pitchFamily="34" charset="0"/>
                <a:cs typeface="Tahoma" pitchFamily="34" charset="0"/>
              </a:rPr>
              <a:t>Even if a confessional statement recorded by customs officers under Section 108 of the Customs Act without complying with Section 164 of the </a:t>
            </a:r>
            <a:r>
              <a:rPr lang="en-US" sz="2000" dirty="0" err="1" smtClean="0">
                <a:latin typeface="Tahoma" pitchFamily="34" charset="0"/>
                <a:ea typeface="Tahoma" pitchFamily="34" charset="0"/>
                <a:cs typeface="Tahoma" pitchFamily="34" charset="0"/>
              </a:rPr>
              <a:t>Crpc</a:t>
            </a:r>
            <a:r>
              <a:rPr lang="en-US" sz="2000" dirty="0" smtClean="0">
                <a:latin typeface="Tahoma" pitchFamily="34" charset="0"/>
                <a:ea typeface="Tahoma" pitchFamily="34" charset="0"/>
                <a:cs typeface="Tahoma" pitchFamily="34" charset="0"/>
              </a:rPr>
              <a:t> is admissible in evidence but the court has to test whether the inculpating portions were made voluntarily or whether it is vitiated on account of any of the premises envisaged in Section 24 of the Evidence Act.  </a:t>
            </a:r>
          </a:p>
          <a:p>
            <a:pPr>
              <a:spcAft>
                <a:spcPts val="600"/>
              </a:spcAft>
            </a:pPr>
            <a:r>
              <a:rPr lang="en-US" sz="2000" dirty="0" smtClean="0">
                <a:latin typeface="Tahoma" pitchFamily="34" charset="0"/>
                <a:ea typeface="Tahoma" pitchFamily="34" charset="0"/>
                <a:cs typeface="Tahoma" pitchFamily="34" charset="0"/>
              </a:rPr>
              <a:t>As per Section 24 of the Evidence Act a confession made by an accused person is irrelevant in a criminal proceeding, if the making of the confession appears to the Court to have been caused by any inducement, threat or promise, having reference to the charge against the accused person, proceeding from a person in authority and sufficient, in the opinion of the Court, to give the accused person grounds, which would appear to him reasonable, for supposing that by making it he would gain any advantage or avoid any evil of a temporal nature in reference to the proceedings against him.</a:t>
            </a:r>
          </a:p>
          <a:p>
            <a:endParaRPr lang="en-US" sz="2000" dirty="0" smtClean="0">
              <a:latin typeface="Tahoma" pitchFamily="34" charset="0"/>
              <a:ea typeface="Tahoma" pitchFamily="34" charset="0"/>
              <a:cs typeface="Tahoma" pitchFamily="34" charset="0"/>
            </a:endParaRPr>
          </a:p>
          <a:p>
            <a:endParaRPr lang="en-US" sz="2000" dirty="0" smtClean="0">
              <a:latin typeface="Tahoma" pitchFamily="34" charset="0"/>
              <a:ea typeface="Tahoma" pitchFamily="34" charset="0"/>
              <a:cs typeface="Tahoma" pitchFamily="34" charset="0"/>
            </a:endParaRPr>
          </a:p>
          <a:p>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Retraction of statements</a:t>
            </a:r>
            <a:endParaRPr lang="en-US" dirty="0"/>
          </a:p>
        </p:txBody>
      </p:sp>
      <p:sp>
        <p:nvSpPr>
          <p:cNvPr id="3" name="Content Placeholder 2"/>
          <p:cNvSpPr>
            <a:spLocks noGrp="1"/>
          </p:cNvSpPr>
          <p:nvPr>
            <p:ph idx="1"/>
          </p:nvPr>
        </p:nvSpPr>
        <p:spPr/>
        <p:txBody>
          <a:bodyPr>
            <a:normAutofit fontScale="85000" lnSpcReduction="20000"/>
          </a:bodyPr>
          <a:lstStyle/>
          <a:p>
            <a:pPr>
              <a:spcAft>
                <a:spcPts val="600"/>
              </a:spcAft>
            </a:pPr>
            <a:r>
              <a:rPr lang="en-IN" sz="2300" dirty="0" smtClean="0"/>
              <a:t> </a:t>
            </a:r>
            <a:r>
              <a:rPr lang="en-US" sz="2400" dirty="0" smtClean="0">
                <a:latin typeface="Tahoma" pitchFamily="34" charset="0"/>
                <a:ea typeface="Tahoma" pitchFamily="34" charset="0"/>
                <a:cs typeface="Tahoma" pitchFamily="34" charset="0"/>
              </a:rPr>
              <a:t>A person accused of commission of an offence is not expected to prove to the hilt that confession had been obtained from him by any inducement, threat or promise by a person in authority. The burden is on the prosecution to show that the confession is voluntary in nature and not obtained as an outcome of threat, etc. if the same is to be relied upon solely for the purpose of securing a conviction. With a view to arrive at a finding as regards the voluntary nature of statement or otherwise of a confession which has since been retracted, the Court must bear in mind the attending circumstances which would include the time of retraction, the nature thereof, the manner in which such retraction has been made and other relevant factors. Law does not say that the accused has to prove that retraction of confession made by him was because of threat, coercion, etc. but the requirement is that it may appear to the court as such.</a:t>
            </a:r>
            <a:endParaRPr lang="en-IN" sz="2300" dirty="0" smtClean="0">
              <a:latin typeface="Tahoma" pitchFamily="34" charset="0"/>
              <a:ea typeface="Tahoma" pitchFamily="34" charset="0"/>
              <a:cs typeface="Tahoma" pitchFamily="34" charset="0"/>
            </a:endParaRPr>
          </a:p>
          <a:p>
            <a:pPr>
              <a:spcAft>
                <a:spcPts val="600"/>
              </a:spcAft>
            </a:pPr>
            <a:r>
              <a:rPr lang="en-US" sz="2400" dirty="0" err="1" smtClean="0">
                <a:latin typeface="Tahoma" pitchFamily="34" charset="0"/>
                <a:ea typeface="Tahoma" pitchFamily="34" charset="0"/>
                <a:cs typeface="Tahoma" pitchFamily="34" charset="0"/>
              </a:rPr>
              <a:t>Vinod</a:t>
            </a:r>
            <a:r>
              <a:rPr lang="en-US" sz="2400" dirty="0" smtClean="0">
                <a:latin typeface="Tahoma" pitchFamily="34" charset="0"/>
                <a:ea typeface="Tahoma" pitchFamily="34" charset="0"/>
                <a:cs typeface="Tahoma" pitchFamily="34" charset="0"/>
              </a:rPr>
              <a:t> </a:t>
            </a:r>
            <a:r>
              <a:rPr lang="en-US" sz="2400" dirty="0" err="1" smtClean="0">
                <a:latin typeface="Tahoma" pitchFamily="34" charset="0"/>
                <a:ea typeface="Tahoma" pitchFamily="34" charset="0"/>
                <a:cs typeface="Tahoma" pitchFamily="34" charset="0"/>
              </a:rPr>
              <a:t>Solanki</a:t>
            </a:r>
            <a:r>
              <a:rPr lang="en-US" sz="2400" dirty="0" smtClean="0">
                <a:latin typeface="Tahoma" pitchFamily="34" charset="0"/>
                <a:ea typeface="Tahoma" pitchFamily="34" charset="0"/>
                <a:cs typeface="Tahoma" pitchFamily="34" charset="0"/>
              </a:rPr>
              <a:t> v. Union of India — 2009 (233) E.L.T. 157 (S.C.)</a:t>
            </a:r>
            <a:endParaRPr lang="en-IN" sz="2400" dirty="0" smtClean="0">
              <a:latin typeface="Tahoma" pitchFamily="34" charset="0"/>
              <a:ea typeface="Tahoma" pitchFamily="34" charset="0"/>
              <a:cs typeface="Tahoma" pitchFamily="34" charset="0"/>
            </a:endParaRPr>
          </a:p>
          <a:p>
            <a:endParaRPr lang="en-US" sz="2400" dirty="0" smtClean="0"/>
          </a:p>
          <a:p>
            <a:endParaRPr lang="en-US" sz="2300" dirty="0" smtClean="0"/>
          </a:p>
          <a:p>
            <a:endParaRPr lang="en-US" sz="2000" dirty="0" smtClean="0"/>
          </a:p>
          <a:p>
            <a:endParaRPr lang="en-US" sz="2000" dirty="0" smtClean="0"/>
          </a:p>
          <a:p>
            <a:pPr>
              <a:lnSpc>
                <a:spcPct val="170000"/>
              </a:lnSpc>
            </a:pPr>
            <a:endParaRPr lang="en-US" sz="6500" dirty="0" smtClean="0"/>
          </a:p>
          <a:p>
            <a:pPr>
              <a:lnSpc>
                <a:spcPct val="170000"/>
              </a:lnSpc>
            </a:pPr>
            <a:endParaRPr lang="en-US" sz="37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CASE LAWS – BAIL / ANTICIPATORY BAIL </a:t>
            </a:r>
            <a:endParaRPr lang="en-US" dirty="0"/>
          </a:p>
        </p:txBody>
      </p:sp>
      <p:sp>
        <p:nvSpPr>
          <p:cNvPr id="3" name="Content Placeholder 2"/>
          <p:cNvSpPr>
            <a:spLocks noGrp="1"/>
          </p:cNvSpPr>
          <p:nvPr>
            <p:ph idx="1"/>
          </p:nvPr>
        </p:nvSpPr>
        <p:spPr/>
        <p:txBody>
          <a:bodyPr>
            <a:noAutofit/>
          </a:bodyPr>
          <a:lstStyle/>
          <a:p>
            <a:pPr>
              <a:lnSpc>
                <a:spcPct val="120000"/>
              </a:lnSpc>
              <a:spcAft>
                <a:spcPts val="600"/>
              </a:spcAft>
            </a:pPr>
            <a:r>
              <a:rPr lang="en-US" sz="1800" dirty="0" smtClean="0">
                <a:latin typeface="Tahoma" pitchFamily="34" charset="0"/>
                <a:ea typeface="Tahoma" pitchFamily="34" charset="0"/>
                <a:cs typeface="Tahoma" pitchFamily="34" charset="0"/>
              </a:rPr>
              <a:t>Hon’ble </a:t>
            </a:r>
            <a:r>
              <a:rPr lang="en-IN" sz="1800" dirty="0" smtClean="0">
                <a:latin typeface="Tahoma" pitchFamily="34" charset="0"/>
                <a:ea typeface="Tahoma" pitchFamily="34" charset="0"/>
                <a:cs typeface="Tahoma" pitchFamily="34" charset="0"/>
              </a:rPr>
              <a:t> Supreme Court in the case of</a:t>
            </a:r>
            <a:r>
              <a:rPr lang="en-IN" sz="1800" b="1" dirty="0" smtClean="0">
                <a:latin typeface="Tahoma" pitchFamily="34" charset="0"/>
                <a:ea typeface="Tahoma" pitchFamily="34" charset="0"/>
                <a:cs typeface="Tahoma" pitchFamily="34" charset="0"/>
              </a:rPr>
              <a:t> </a:t>
            </a:r>
            <a:r>
              <a:rPr lang="en-US" sz="1800" dirty="0" smtClean="0">
                <a:latin typeface="Tahoma" pitchFamily="34" charset="0"/>
                <a:ea typeface="Tahoma" pitchFamily="34" charset="0"/>
                <a:cs typeface="Tahoma" pitchFamily="34" charset="0"/>
              </a:rPr>
              <a:t>Union of India </a:t>
            </a:r>
            <a:r>
              <a:rPr lang="en-US" sz="1800" i="1" dirty="0" smtClean="0">
                <a:latin typeface="Tahoma" pitchFamily="34" charset="0"/>
                <a:ea typeface="Tahoma" pitchFamily="34" charset="0"/>
                <a:cs typeface="Tahoma" pitchFamily="34" charset="0"/>
              </a:rPr>
              <a:t>v. </a:t>
            </a:r>
            <a:r>
              <a:rPr lang="en-US" sz="1800" dirty="0" err="1" smtClean="0">
                <a:latin typeface="Tahoma" pitchFamily="34" charset="0"/>
                <a:ea typeface="Tahoma" pitchFamily="34" charset="0"/>
                <a:cs typeface="Tahoma" pitchFamily="34" charset="0"/>
              </a:rPr>
              <a:t>Sapna</a:t>
            </a:r>
            <a:r>
              <a:rPr lang="en-US" sz="1800" dirty="0" smtClean="0">
                <a:latin typeface="Tahoma" pitchFamily="34" charset="0"/>
                <a:ea typeface="Tahoma" pitchFamily="34" charset="0"/>
                <a:cs typeface="Tahoma" pitchFamily="34" charset="0"/>
              </a:rPr>
              <a:t> Jain reported in [2019] 106 taxmann.com 212 (SC) held that</a:t>
            </a:r>
            <a:r>
              <a:rPr lang="en-US" sz="1800" b="1" dirty="0" smtClean="0">
                <a:latin typeface="Tahoma" pitchFamily="34" charset="0"/>
                <a:ea typeface="Tahoma" pitchFamily="34" charset="0"/>
                <a:cs typeface="Tahoma" pitchFamily="34" charset="0"/>
              </a:rPr>
              <a:t> </a:t>
            </a:r>
            <a:r>
              <a:rPr lang="en-US" sz="1800" dirty="0" smtClean="0">
                <a:latin typeface="Tahoma" pitchFamily="34" charset="0"/>
                <a:ea typeface="Tahoma" pitchFamily="34" charset="0"/>
                <a:cs typeface="Tahoma" pitchFamily="34" charset="0"/>
              </a:rPr>
              <a:t>as the accused-respondents have been granted the privilege of pre-arrest bail by the High Court by the impugned orders, at this stage, we are not inclined to interfere with the same. However, we make it clear that the High Courts while entertaining such request in future, will keep in mind that this Court in </a:t>
            </a:r>
            <a:r>
              <a:rPr lang="en-US" sz="1800" i="1" dirty="0" smtClean="0">
                <a:latin typeface="Tahoma" pitchFamily="34" charset="0"/>
                <a:ea typeface="Tahoma" pitchFamily="34" charset="0"/>
                <a:cs typeface="Tahoma" pitchFamily="34" charset="0"/>
              </a:rPr>
              <a:t>P.V. </a:t>
            </a:r>
            <a:r>
              <a:rPr lang="en-US" sz="1800" i="1" dirty="0" err="1" smtClean="0">
                <a:latin typeface="Tahoma" pitchFamily="34" charset="0"/>
                <a:ea typeface="Tahoma" pitchFamily="34" charset="0"/>
                <a:cs typeface="Tahoma" pitchFamily="34" charset="0"/>
              </a:rPr>
              <a:t>Ramana</a:t>
            </a:r>
            <a:r>
              <a:rPr lang="en-US" sz="1800" i="1" dirty="0" smtClean="0">
                <a:latin typeface="Tahoma" pitchFamily="34" charset="0"/>
                <a:ea typeface="Tahoma" pitchFamily="34" charset="0"/>
                <a:cs typeface="Tahoma" pitchFamily="34" charset="0"/>
              </a:rPr>
              <a:t> Reddy</a:t>
            </a:r>
            <a:r>
              <a:rPr lang="en-US" sz="1800" dirty="0" smtClean="0">
                <a:latin typeface="Tahoma" pitchFamily="34" charset="0"/>
                <a:ea typeface="Tahoma" pitchFamily="34" charset="0"/>
                <a:cs typeface="Tahoma" pitchFamily="34" charset="0"/>
              </a:rPr>
              <a:t> v. </a:t>
            </a:r>
            <a:r>
              <a:rPr lang="en-US" sz="1800" i="1" dirty="0" smtClean="0">
                <a:latin typeface="Tahoma" pitchFamily="34" charset="0"/>
                <a:ea typeface="Tahoma" pitchFamily="34" charset="0"/>
                <a:cs typeface="Tahoma" pitchFamily="34" charset="0"/>
              </a:rPr>
              <a:t>Union of India</a:t>
            </a:r>
            <a:r>
              <a:rPr lang="en-US" sz="1800" dirty="0" smtClean="0">
                <a:latin typeface="Tahoma" pitchFamily="34" charset="0"/>
                <a:ea typeface="Tahoma" pitchFamily="34" charset="0"/>
                <a:cs typeface="Tahoma" pitchFamily="34" charset="0"/>
              </a:rPr>
              <a:t> by order dated 27.5.2019 passed in [SLP(</a:t>
            </a:r>
            <a:r>
              <a:rPr lang="en-US" sz="1800" dirty="0" err="1" smtClean="0">
                <a:latin typeface="Tahoma" pitchFamily="34" charset="0"/>
                <a:ea typeface="Tahoma" pitchFamily="34" charset="0"/>
                <a:cs typeface="Tahoma" pitchFamily="34" charset="0"/>
              </a:rPr>
              <a:t>Crl</a:t>
            </a:r>
            <a:r>
              <a:rPr lang="en-US" sz="1800" dirty="0" smtClean="0">
                <a:latin typeface="Tahoma" pitchFamily="34" charset="0"/>
                <a:ea typeface="Tahoma" pitchFamily="34" charset="0"/>
                <a:cs typeface="Tahoma" pitchFamily="34" charset="0"/>
              </a:rPr>
              <a:t>.) No. 4430/2019] had dismissed the special leave petition filed against the judgment and order of the </a:t>
            </a:r>
            <a:r>
              <a:rPr lang="en-US" sz="1800" dirty="0" err="1" smtClean="0">
                <a:latin typeface="Tahoma" pitchFamily="34" charset="0"/>
                <a:ea typeface="Tahoma" pitchFamily="34" charset="0"/>
                <a:cs typeface="Tahoma" pitchFamily="34" charset="0"/>
              </a:rPr>
              <a:t>Telangana</a:t>
            </a:r>
            <a:r>
              <a:rPr lang="en-US" sz="1800" dirty="0" smtClean="0">
                <a:latin typeface="Tahoma" pitchFamily="34" charset="0"/>
                <a:ea typeface="Tahoma" pitchFamily="34" charset="0"/>
                <a:cs typeface="Tahoma" pitchFamily="34" charset="0"/>
              </a:rPr>
              <a:t> High Court in a similar matter, wherein the High Court of </a:t>
            </a:r>
            <a:r>
              <a:rPr lang="en-US" sz="1800" dirty="0" err="1" smtClean="0">
                <a:latin typeface="Tahoma" pitchFamily="34" charset="0"/>
                <a:ea typeface="Tahoma" pitchFamily="34" charset="0"/>
                <a:cs typeface="Tahoma" pitchFamily="34" charset="0"/>
              </a:rPr>
              <a:t>Telangana</a:t>
            </a:r>
            <a:r>
              <a:rPr lang="en-US" sz="1800" dirty="0" smtClean="0">
                <a:latin typeface="Tahoma" pitchFamily="34" charset="0"/>
                <a:ea typeface="Tahoma" pitchFamily="34" charset="0"/>
                <a:cs typeface="Tahoma" pitchFamily="34" charset="0"/>
              </a:rPr>
              <a:t> had taken a view contrary to what has been held by the High Court in the present case. </a:t>
            </a:r>
          </a:p>
          <a:p>
            <a:pPr>
              <a:lnSpc>
                <a:spcPct val="120000"/>
              </a:lnSpc>
              <a:spcAft>
                <a:spcPts val="600"/>
              </a:spcAft>
            </a:pPr>
            <a:r>
              <a:rPr lang="en-US" sz="1800" dirty="0" smtClean="0">
                <a:latin typeface="Tahoma" pitchFamily="34" charset="0"/>
                <a:ea typeface="Tahoma" pitchFamily="34" charset="0"/>
                <a:cs typeface="Tahoma" pitchFamily="34" charset="0"/>
              </a:rPr>
              <a:t>It was observed that as different High Courts of the country have taken divergent views in the matter, we are of the view that the position in law should be clarified by this Court.</a:t>
            </a:r>
            <a:endParaRPr 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CASE LAWS – BAIL / ANTICIPATORY BAIL </a:t>
            </a:r>
            <a:endParaRPr lang="en-US" dirty="0"/>
          </a:p>
        </p:txBody>
      </p:sp>
      <p:sp>
        <p:nvSpPr>
          <p:cNvPr id="3" name="Content Placeholder 2"/>
          <p:cNvSpPr>
            <a:spLocks noGrp="1"/>
          </p:cNvSpPr>
          <p:nvPr>
            <p:ph idx="1"/>
          </p:nvPr>
        </p:nvSpPr>
        <p:spPr/>
        <p:txBody>
          <a:bodyPr>
            <a:normAutofit fontScale="25000" lnSpcReduction="20000"/>
          </a:bodyPr>
          <a:lstStyle/>
          <a:p>
            <a:pPr>
              <a:lnSpc>
                <a:spcPct val="120000"/>
              </a:lnSpc>
              <a:spcAft>
                <a:spcPts val="600"/>
              </a:spcAft>
            </a:pPr>
            <a:r>
              <a:rPr lang="en-US" sz="7200" dirty="0" smtClean="0">
                <a:latin typeface="Tahoma" pitchFamily="34" charset="0"/>
                <a:ea typeface="Tahoma" pitchFamily="34" charset="0"/>
                <a:cs typeface="Tahoma" pitchFamily="34" charset="0"/>
              </a:rPr>
              <a:t>Hon'ble </a:t>
            </a:r>
            <a:r>
              <a:rPr lang="en-IN" sz="7200" dirty="0" smtClean="0">
                <a:latin typeface="Tahoma" pitchFamily="34" charset="0"/>
                <a:ea typeface="Tahoma" pitchFamily="34" charset="0"/>
                <a:cs typeface="Tahoma" pitchFamily="34" charset="0"/>
              </a:rPr>
              <a:t> Bombay High Court in the case of </a:t>
            </a:r>
            <a:r>
              <a:rPr lang="en-US" sz="7200" dirty="0" err="1" smtClean="0">
                <a:latin typeface="Tahoma" pitchFamily="34" charset="0"/>
                <a:ea typeface="Tahoma" pitchFamily="34" charset="0"/>
                <a:cs typeface="Tahoma" pitchFamily="34" charset="0"/>
              </a:rPr>
              <a:t>Daulat</a:t>
            </a:r>
            <a:r>
              <a:rPr lang="en-US" sz="7200" dirty="0" smtClean="0">
                <a:latin typeface="Tahoma" pitchFamily="34" charset="0"/>
                <a:ea typeface="Tahoma" pitchFamily="34" charset="0"/>
                <a:cs typeface="Tahoma" pitchFamily="34" charset="0"/>
              </a:rPr>
              <a:t> </a:t>
            </a:r>
            <a:r>
              <a:rPr lang="en-US" sz="7200" dirty="0" err="1" smtClean="0">
                <a:latin typeface="Tahoma" pitchFamily="34" charset="0"/>
                <a:ea typeface="Tahoma" pitchFamily="34" charset="0"/>
                <a:cs typeface="Tahoma" pitchFamily="34" charset="0"/>
              </a:rPr>
              <a:t>Samirmal</a:t>
            </a:r>
            <a:r>
              <a:rPr lang="en-US" sz="7200" dirty="0" smtClean="0">
                <a:latin typeface="Tahoma" pitchFamily="34" charset="0"/>
                <a:ea typeface="Tahoma" pitchFamily="34" charset="0"/>
                <a:cs typeface="Tahoma" pitchFamily="34" charset="0"/>
              </a:rPr>
              <a:t> Mehta v</a:t>
            </a:r>
            <a:r>
              <a:rPr lang="en-US" sz="7200" i="1" dirty="0" smtClean="0">
                <a:latin typeface="Tahoma" pitchFamily="34" charset="0"/>
                <a:ea typeface="Tahoma" pitchFamily="34" charset="0"/>
                <a:cs typeface="Tahoma" pitchFamily="34" charset="0"/>
              </a:rPr>
              <a:t>. </a:t>
            </a:r>
            <a:r>
              <a:rPr lang="en-US" sz="7200" dirty="0" smtClean="0">
                <a:latin typeface="Tahoma" pitchFamily="34" charset="0"/>
                <a:ea typeface="Tahoma" pitchFamily="34" charset="0"/>
                <a:cs typeface="Tahoma" pitchFamily="34" charset="0"/>
              </a:rPr>
              <a:t>Union of India - [2021] 124 taxmann.com 398 (Bombay) released on bail where petitioner director was arrested for committing offence under section 132(1)(c) as his companies had fraudulently availed and utilized ineligible input tax credit (ITC) on strength of bogus invoices without actual receipt of goods or services as mentioned in respective invoices, it was held that notwithstanding allegation of serious financial impropriety against petitioner, case against him was not even at under-trial stage but was at pre-trial stage i.e., at a stage where even formal accusation in form of a first information or a complaint had not been made and, therefore, continuing detention of petitioner would not at all be justified. </a:t>
            </a:r>
          </a:p>
          <a:p>
            <a:pPr>
              <a:lnSpc>
                <a:spcPct val="120000"/>
              </a:lnSpc>
              <a:spcAft>
                <a:spcPts val="600"/>
              </a:spcAft>
            </a:pPr>
            <a:r>
              <a:rPr lang="en-US" sz="7200" dirty="0" smtClean="0">
                <a:latin typeface="Tahoma" pitchFamily="34" charset="0"/>
                <a:ea typeface="Tahoma" pitchFamily="34" charset="0"/>
                <a:cs typeface="Tahoma" pitchFamily="34" charset="0"/>
              </a:rPr>
              <a:t>Hon’ble HC referred to judgment of the Hon’ble SC in the case of </a:t>
            </a:r>
            <a:r>
              <a:rPr lang="en-US" sz="7200" dirty="0" err="1" smtClean="0">
                <a:latin typeface="Tahoma" pitchFamily="34" charset="0"/>
                <a:ea typeface="Tahoma" pitchFamily="34" charset="0"/>
                <a:cs typeface="Tahoma" pitchFamily="34" charset="0"/>
              </a:rPr>
              <a:t>Arnab</a:t>
            </a:r>
            <a:r>
              <a:rPr lang="en-US" sz="7200" dirty="0" smtClean="0">
                <a:latin typeface="Tahoma" pitchFamily="34" charset="0"/>
                <a:ea typeface="Tahoma" pitchFamily="34" charset="0"/>
                <a:cs typeface="Tahoma" pitchFamily="34" charset="0"/>
              </a:rPr>
              <a:t> </a:t>
            </a:r>
            <a:r>
              <a:rPr lang="en-US" sz="7200" dirty="0" err="1" smtClean="0">
                <a:latin typeface="Tahoma" pitchFamily="34" charset="0"/>
                <a:ea typeface="Tahoma" pitchFamily="34" charset="0"/>
                <a:cs typeface="Tahoma" pitchFamily="34" charset="0"/>
              </a:rPr>
              <a:t>Manoranjan</a:t>
            </a:r>
            <a:r>
              <a:rPr lang="en-US" sz="7200" dirty="0" smtClean="0">
                <a:latin typeface="Tahoma" pitchFamily="34" charset="0"/>
                <a:ea typeface="Tahoma" pitchFamily="34" charset="0"/>
                <a:cs typeface="Tahoma" pitchFamily="34" charset="0"/>
              </a:rPr>
              <a:t> </a:t>
            </a:r>
            <a:r>
              <a:rPr lang="en-US" sz="7200" dirty="0" err="1" smtClean="0">
                <a:latin typeface="Tahoma" pitchFamily="34" charset="0"/>
                <a:ea typeface="Tahoma" pitchFamily="34" charset="0"/>
                <a:cs typeface="Tahoma" pitchFamily="34" charset="0"/>
              </a:rPr>
              <a:t>Goswami</a:t>
            </a:r>
            <a:r>
              <a:rPr lang="en-US" sz="7200" dirty="0" smtClean="0">
                <a:latin typeface="Tahoma" pitchFamily="34" charset="0"/>
                <a:ea typeface="Tahoma" pitchFamily="34" charset="0"/>
                <a:cs typeface="Tahoma" pitchFamily="34" charset="0"/>
              </a:rPr>
              <a:t> v. State of Maharashtra, AIR 2021 SC 1, regarding the various factors which should be considered by the High Court while considering an application for grant of bail under Article 226 of the Constitution of India.</a:t>
            </a:r>
          </a:p>
          <a:p>
            <a:endParaRPr lang="en-US" sz="4000" dirty="0" smtClean="0"/>
          </a:p>
          <a:p>
            <a:endParaRPr lang="en-US" sz="4000"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CASE LAWS – BAIL / ANTICIPATORY BAIL </a:t>
            </a:r>
            <a:endParaRPr lang="en-US" dirty="0"/>
          </a:p>
        </p:txBody>
      </p:sp>
      <p:sp>
        <p:nvSpPr>
          <p:cNvPr id="3" name="Content Placeholder 2"/>
          <p:cNvSpPr>
            <a:spLocks noGrp="1"/>
          </p:cNvSpPr>
          <p:nvPr>
            <p:ph idx="1"/>
          </p:nvPr>
        </p:nvSpPr>
        <p:spPr/>
        <p:txBody>
          <a:bodyPr>
            <a:normAutofit fontScale="92500" lnSpcReduction="20000"/>
          </a:bodyPr>
          <a:lstStyle/>
          <a:p>
            <a:pPr>
              <a:spcAft>
                <a:spcPts val="600"/>
              </a:spcAft>
            </a:pPr>
            <a:r>
              <a:rPr lang="en-US" sz="2200" dirty="0" smtClean="0">
                <a:latin typeface="Tahoma" pitchFamily="34" charset="0"/>
                <a:ea typeface="Tahoma" pitchFamily="34" charset="0"/>
                <a:cs typeface="Tahoma" pitchFamily="34" charset="0"/>
              </a:rPr>
              <a:t>Hon'ble </a:t>
            </a:r>
            <a:r>
              <a:rPr lang="en-IN" sz="2200" dirty="0" smtClean="0">
                <a:latin typeface="Tahoma" pitchFamily="34" charset="0"/>
                <a:ea typeface="Tahoma" pitchFamily="34" charset="0"/>
                <a:cs typeface="Tahoma" pitchFamily="34" charset="0"/>
              </a:rPr>
              <a:t> MP High Court in the case of </a:t>
            </a:r>
            <a:r>
              <a:rPr lang="en-US" sz="2200" dirty="0" err="1" smtClean="0">
                <a:latin typeface="Tahoma" pitchFamily="34" charset="0"/>
                <a:ea typeface="Tahoma" pitchFamily="34" charset="0"/>
                <a:cs typeface="Tahoma" pitchFamily="34" charset="0"/>
              </a:rPr>
              <a:t>Jagdish</a:t>
            </a:r>
            <a:r>
              <a:rPr lang="en-US" sz="2200" dirty="0" smtClean="0">
                <a:latin typeface="Tahoma" pitchFamily="34" charset="0"/>
                <a:ea typeface="Tahoma" pitchFamily="34" charset="0"/>
                <a:cs typeface="Tahoma" pitchFamily="34" charset="0"/>
              </a:rPr>
              <a:t> </a:t>
            </a:r>
            <a:r>
              <a:rPr lang="en-US" sz="2200" dirty="0" err="1" smtClean="0">
                <a:latin typeface="Tahoma" pitchFamily="34" charset="0"/>
                <a:ea typeface="Tahoma" pitchFamily="34" charset="0"/>
                <a:cs typeface="Tahoma" pitchFamily="34" charset="0"/>
              </a:rPr>
              <a:t>Arora</a:t>
            </a:r>
            <a:r>
              <a:rPr lang="en-US" sz="2200" dirty="0" smtClean="0">
                <a:latin typeface="Tahoma" pitchFamily="34" charset="0"/>
                <a:ea typeface="Tahoma" pitchFamily="34" charset="0"/>
                <a:cs typeface="Tahoma" pitchFamily="34" charset="0"/>
              </a:rPr>
              <a:t> </a:t>
            </a:r>
            <a:r>
              <a:rPr lang="en-US" sz="2200" i="1" dirty="0" smtClean="0">
                <a:latin typeface="Tahoma" pitchFamily="34" charset="0"/>
                <a:ea typeface="Tahoma" pitchFamily="34" charset="0"/>
                <a:cs typeface="Tahoma" pitchFamily="34" charset="0"/>
              </a:rPr>
              <a:t>v. </a:t>
            </a:r>
            <a:r>
              <a:rPr lang="en-US" sz="2200" dirty="0" smtClean="0">
                <a:latin typeface="Tahoma" pitchFamily="34" charset="0"/>
                <a:ea typeface="Tahoma" pitchFamily="34" charset="0"/>
                <a:cs typeface="Tahoma" pitchFamily="34" charset="0"/>
              </a:rPr>
              <a:t>Union of India - [2020] 119 taxmann.com 490 (Madhya Pradesh) , allowed bail application where applicants who were in custody for offences punishable under section 132 for evasion of tax on sale and manufacture of rub-hand sanitizers by a company, filed bail application on ground that they had resigned from directorship of said company 11 years ago. </a:t>
            </a:r>
          </a:p>
          <a:p>
            <a:pPr>
              <a:spcAft>
                <a:spcPts val="600"/>
              </a:spcAft>
            </a:pPr>
            <a:r>
              <a:rPr lang="en-US" sz="2200" dirty="0" smtClean="0">
                <a:latin typeface="Tahoma" pitchFamily="34" charset="0"/>
                <a:ea typeface="Tahoma" pitchFamily="34" charset="0"/>
                <a:cs typeface="Tahoma" pitchFamily="34" charset="0"/>
              </a:rPr>
              <a:t>Hon’ble Bombay High </a:t>
            </a:r>
            <a:r>
              <a:rPr lang="en-US" sz="2200" dirty="0" err="1" smtClean="0">
                <a:latin typeface="Tahoma" pitchFamily="34" charset="0"/>
                <a:ea typeface="Tahoma" pitchFamily="34" charset="0"/>
                <a:cs typeface="Tahoma" pitchFamily="34" charset="0"/>
              </a:rPr>
              <a:t>Cour</a:t>
            </a:r>
            <a:r>
              <a:rPr lang="en-US" sz="2200" dirty="0" smtClean="0">
                <a:latin typeface="Tahoma" pitchFamily="34" charset="0"/>
                <a:ea typeface="Tahoma" pitchFamily="34" charset="0"/>
                <a:cs typeface="Tahoma" pitchFamily="34" charset="0"/>
              </a:rPr>
              <a:t> in the case of </a:t>
            </a:r>
            <a:r>
              <a:rPr lang="en-US" sz="2200" i="1" dirty="0" err="1" smtClean="0">
                <a:latin typeface="Tahoma" pitchFamily="34" charset="0"/>
                <a:ea typeface="Tahoma" pitchFamily="34" charset="0"/>
                <a:cs typeface="Tahoma" pitchFamily="34" charset="0"/>
              </a:rPr>
              <a:t>Meghraj</a:t>
            </a:r>
            <a:r>
              <a:rPr lang="en-US" sz="2200" i="1" dirty="0" smtClean="0">
                <a:latin typeface="Tahoma" pitchFamily="34" charset="0"/>
                <a:ea typeface="Tahoma" pitchFamily="34" charset="0"/>
                <a:cs typeface="Tahoma" pitchFamily="34" charset="0"/>
              </a:rPr>
              <a:t> </a:t>
            </a:r>
            <a:r>
              <a:rPr lang="en-US" sz="2200" i="1" dirty="0" err="1" smtClean="0">
                <a:latin typeface="Tahoma" pitchFamily="34" charset="0"/>
                <a:ea typeface="Tahoma" pitchFamily="34" charset="0"/>
                <a:cs typeface="Tahoma" pitchFamily="34" charset="0"/>
              </a:rPr>
              <a:t>Moolchand</a:t>
            </a:r>
            <a:r>
              <a:rPr lang="en-US" sz="2200" i="1" dirty="0" smtClean="0">
                <a:latin typeface="Tahoma" pitchFamily="34" charset="0"/>
                <a:ea typeface="Tahoma" pitchFamily="34" charset="0"/>
                <a:cs typeface="Tahoma" pitchFamily="34" charset="0"/>
              </a:rPr>
              <a:t> </a:t>
            </a:r>
            <a:r>
              <a:rPr lang="en-US" sz="2200" i="1" dirty="0" err="1" smtClean="0">
                <a:latin typeface="Tahoma" pitchFamily="34" charset="0"/>
                <a:ea typeface="Tahoma" pitchFamily="34" charset="0"/>
                <a:cs typeface="Tahoma" pitchFamily="34" charset="0"/>
              </a:rPr>
              <a:t>Burad</a:t>
            </a:r>
            <a:r>
              <a:rPr lang="en-US" sz="2200" dirty="0" smtClean="0">
                <a:latin typeface="Tahoma" pitchFamily="34" charset="0"/>
                <a:ea typeface="Tahoma" pitchFamily="34" charset="0"/>
                <a:cs typeface="Tahoma" pitchFamily="34" charset="0"/>
              </a:rPr>
              <a:t> v. </a:t>
            </a:r>
            <a:r>
              <a:rPr lang="en-US" sz="2200" i="1" dirty="0" smtClean="0">
                <a:latin typeface="Tahoma" pitchFamily="34" charset="0"/>
                <a:ea typeface="Tahoma" pitchFamily="34" charset="0"/>
                <a:cs typeface="Tahoma" pitchFamily="34" charset="0"/>
              </a:rPr>
              <a:t>Directorate General of GST (Intelligence)</a:t>
            </a:r>
            <a:r>
              <a:rPr lang="en-US" sz="2200" dirty="0" smtClean="0">
                <a:latin typeface="Tahoma" pitchFamily="34" charset="0"/>
                <a:ea typeface="Tahoma" pitchFamily="34" charset="0"/>
                <a:cs typeface="Tahoma" pitchFamily="34" charset="0"/>
              </a:rPr>
              <a:t>  - </a:t>
            </a:r>
            <a:r>
              <a:rPr lang="pt-BR" sz="2200" dirty="0" smtClean="0">
                <a:latin typeface="Tahoma" pitchFamily="34" charset="0"/>
                <a:ea typeface="Tahoma" pitchFamily="34" charset="0"/>
                <a:cs typeface="Tahoma" pitchFamily="34" charset="0"/>
              </a:rPr>
              <a:t>2019 (21) GSTL 125 (Bom.) </a:t>
            </a:r>
            <a:r>
              <a:rPr lang="en-US" sz="2200" dirty="0" smtClean="0">
                <a:latin typeface="Tahoma" pitchFamily="34" charset="0"/>
                <a:ea typeface="Tahoma" pitchFamily="34" charset="0"/>
                <a:cs typeface="Tahoma" pitchFamily="34" charset="0"/>
              </a:rPr>
              <a:t>rejected the Anticipatory Bail taking into consideration the conduct of the applicant, gravity of offence and the serious allegations made in a wrongful ITC matter.  Hon’ble Supreme Court in a SLP ( reported in </a:t>
            </a:r>
            <a:r>
              <a:rPr lang="da-DK" sz="2200" dirty="0" smtClean="0">
                <a:latin typeface="Tahoma" pitchFamily="34" charset="0"/>
                <a:ea typeface="Tahoma" pitchFamily="34" charset="0"/>
                <a:cs typeface="Tahoma" pitchFamily="34" charset="0"/>
              </a:rPr>
              <a:t>2019 (24) GSTL J82 (S.C.)</a:t>
            </a:r>
            <a:r>
              <a:rPr lang="en-US" sz="2200" dirty="0" smtClean="0">
                <a:latin typeface="Tahoma" pitchFamily="34" charset="0"/>
                <a:ea typeface="Tahoma" pitchFamily="34" charset="0"/>
                <a:cs typeface="Tahoma" pitchFamily="34" charset="0"/>
              </a:rPr>
              <a:t> however granted interim protection provided the </a:t>
            </a:r>
            <a:r>
              <a:rPr lang="en-US" sz="2200" dirty="0" err="1" smtClean="0">
                <a:latin typeface="Tahoma" pitchFamily="34" charset="0"/>
                <a:ea typeface="Tahoma" pitchFamily="34" charset="0"/>
                <a:cs typeface="Tahoma" pitchFamily="34" charset="0"/>
              </a:rPr>
              <a:t>petitoner</a:t>
            </a:r>
            <a:r>
              <a:rPr lang="en-US" sz="2200" dirty="0" smtClean="0">
                <a:latin typeface="Tahoma" pitchFamily="34" charset="0"/>
                <a:ea typeface="Tahoma" pitchFamily="34" charset="0"/>
                <a:cs typeface="Tahoma" pitchFamily="34" charset="0"/>
              </a:rPr>
              <a:t> appears before the Directorate General of GST Intelligence and in the event of his arrest, he shall be released on bail on furnishing security to the satisfaction of the competent authority.  </a:t>
            </a:r>
          </a:p>
          <a:p>
            <a:endParaRPr lang="en-US" sz="2000"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CASE LAWS – BAIL / ANTICIPATORY BAIL </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7400" dirty="0" smtClean="0">
                <a:latin typeface="Tahoma" pitchFamily="34" charset="0"/>
                <a:ea typeface="Tahoma" pitchFamily="34" charset="0"/>
                <a:cs typeface="Tahoma" pitchFamily="34" charset="0"/>
              </a:rPr>
              <a:t>Hon'ble High Court of Karnataka in the case of </a:t>
            </a:r>
            <a:r>
              <a:rPr lang="en-US" sz="7400" dirty="0" err="1" smtClean="0">
                <a:latin typeface="Tahoma" pitchFamily="34" charset="0"/>
                <a:ea typeface="Tahoma" pitchFamily="34" charset="0"/>
                <a:cs typeface="Tahoma" pitchFamily="34" charset="0"/>
              </a:rPr>
              <a:t>Shravan</a:t>
            </a:r>
            <a:r>
              <a:rPr lang="en-US" sz="7400" dirty="0" smtClean="0">
                <a:latin typeface="Tahoma" pitchFamily="34" charset="0"/>
                <a:ea typeface="Tahoma" pitchFamily="34" charset="0"/>
                <a:cs typeface="Tahoma" pitchFamily="34" charset="0"/>
              </a:rPr>
              <a:t> A. </a:t>
            </a:r>
            <a:r>
              <a:rPr lang="en-US" sz="7400" dirty="0" err="1" smtClean="0">
                <a:latin typeface="Tahoma" pitchFamily="34" charset="0"/>
                <a:ea typeface="Tahoma" pitchFamily="34" charset="0"/>
                <a:cs typeface="Tahoma" pitchFamily="34" charset="0"/>
              </a:rPr>
              <a:t>Mehra</a:t>
            </a:r>
            <a:r>
              <a:rPr lang="en-US" sz="7400" dirty="0" smtClean="0">
                <a:latin typeface="Tahoma" pitchFamily="34" charset="0"/>
                <a:ea typeface="Tahoma" pitchFamily="34" charset="0"/>
                <a:cs typeface="Tahoma" pitchFamily="34" charset="0"/>
              </a:rPr>
              <a:t> vs. Superintendent of Central Tax, Anti-Evasion, GST </a:t>
            </a:r>
            <a:r>
              <a:rPr lang="en-US" sz="7400" dirty="0" err="1" smtClean="0">
                <a:latin typeface="Tahoma" pitchFamily="34" charset="0"/>
                <a:ea typeface="Tahoma" pitchFamily="34" charset="0"/>
                <a:cs typeface="Tahoma" pitchFamily="34" charset="0"/>
              </a:rPr>
              <a:t>Commissionerate</a:t>
            </a:r>
            <a:r>
              <a:rPr lang="en-US" sz="7400" dirty="0" smtClean="0">
                <a:latin typeface="Tahoma" pitchFamily="34" charset="0"/>
                <a:ea typeface="Tahoma" pitchFamily="34" charset="0"/>
                <a:cs typeface="Tahoma" pitchFamily="34" charset="0"/>
              </a:rPr>
              <a:t>, Bangalore - 2019 (23) GSTL 449 (</a:t>
            </a:r>
            <a:r>
              <a:rPr lang="en-US" sz="7400" dirty="0" err="1" smtClean="0">
                <a:latin typeface="Tahoma" pitchFamily="34" charset="0"/>
                <a:ea typeface="Tahoma" pitchFamily="34" charset="0"/>
                <a:cs typeface="Tahoma" pitchFamily="34" charset="0"/>
              </a:rPr>
              <a:t>Kar</a:t>
            </a:r>
            <a:r>
              <a:rPr lang="en-US" sz="7400" dirty="0" smtClean="0">
                <a:latin typeface="Tahoma" pitchFamily="34" charset="0"/>
                <a:ea typeface="Tahoma" pitchFamily="34" charset="0"/>
                <a:cs typeface="Tahoma" pitchFamily="34" charset="0"/>
              </a:rPr>
              <a:t>.) , in a case of invoices received without goods, allowed anticipatory bail application on the ground that the maximum punishment provided under the Act is five years and fine and if that is taken into consideration, the magnitude of the alleged offence and it is not punishable with death or imprisonment for life. Even as per the said provision, the alleged offence is also compoundable with the Authority, who has initiated the said proceedings. It was observed that the only consideration which the Court has to consider while releasing the petitioners on anticipatory bail is, that whether the petitioners can be secured for the purpose of investigation or for the purpose of trial and therefore anticipatory bail was allowed by imposing stringent conditions. </a:t>
            </a:r>
          </a:p>
          <a:p>
            <a:pPr>
              <a:spcAft>
                <a:spcPts val="600"/>
              </a:spcAft>
            </a:pPr>
            <a:r>
              <a:rPr lang="en-US" sz="7400" dirty="0" smtClean="0">
                <a:latin typeface="Tahoma" pitchFamily="34" charset="0"/>
                <a:ea typeface="Tahoma" pitchFamily="34" charset="0"/>
                <a:cs typeface="Tahoma" pitchFamily="34" charset="0"/>
              </a:rPr>
              <a:t>The conditions imposed were bail bond of Rs. 5 </a:t>
            </a:r>
            <a:r>
              <a:rPr lang="en-US" sz="7400" dirty="0" err="1" smtClean="0">
                <a:latin typeface="Tahoma" pitchFamily="34" charset="0"/>
                <a:ea typeface="Tahoma" pitchFamily="34" charset="0"/>
                <a:cs typeface="Tahoma" pitchFamily="34" charset="0"/>
              </a:rPr>
              <a:t>lakhs</a:t>
            </a:r>
            <a:r>
              <a:rPr lang="en-US" sz="7400" dirty="0" smtClean="0">
                <a:latin typeface="Tahoma" pitchFamily="34" charset="0"/>
                <a:ea typeface="Tahoma" pitchFamily="34" charset="0"/>
                <a:cs typeface="Tahoma" pitchFamily="34" charset="0"/>
              </a:rPr>
              <a:t> with two sureties, not allowed to leave the country without prior permission of the Jurisdictional Court, cooperation during the course of investigation, direction to not tamper with the prosecution evidence directly or indirectly, and prohibition to indulge in similar type of criminal activity.</a:t>
            </a:r>
          </a:p>
          <a:p>
            <a:endParaRPr lang="en-US" sz="2200" dirty="0" smtClean="0">
              <a:latin typeface="Tahoma" pitchFamily="34" charset="0"/>
              <a:ea typeface="Tahoma" pitchFamily="34" charset="0"/>
              <a:cs typeface="Tahoma" pitchFamily="34" charset="0"/>
            </a:endParaRPr>
          </a:p>
          <a:p>
            <a:endParaRPr lang="en-US" sz="2000"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CASE LAWS – BAIL / ANTICIPATORY BAIL </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6800" dirty="0" smtClean="0">
                <a:latin typeface="Tahoma" pitchFamily="34" charset="0"/>
                <a:ea typeface="Tahoma" pitchFamily="34" charset="0"/>
                <a:cs typeface="Tahoma" pitchFamily="34" charset="0"/>
              </a:rPr>
              <a:t>Hon'ble Bombay High Court in the case of Ashok Kumar vs. Commissioner of CGST &amp; C. Ex., </a:t>
            </a:r>
            <a:r>
              <a:rPr lang="en-US" sz="6800" dirty="0" err="1" smtClean="0">
                <a:latin typeface="Tahoma" pitchFamily="34" charset="0"/>
                <a:ea typeface="Tahoma" pitchFamily="34" charset="0"/>
                <a:cs typeface="Tahoma" pitchFamily="34" charset="0"/>
              </a:rPr>
              <a:t>Navi</a:t>
            </a:r>
            <a:r>
              <a:rPr lang="en-US" sz="6800" dirty="0" smtClean="0">
                <a:latin typeface="Tahoma" pitchFamily="34" charset="0"/>
                <a:ea typeface="Tahoma" pitchFamily="34" charset="0"/>
                <a:cs typeface="Tahoma" pitchFamily="34" charset="0"/>
              </a:rPr>
              <a:t> Mumbai 2020 (41) GSTL 311 (</a:t>
            </a:r>
            <a:r>
              <a:rPr lang="en-US" sz="6800" dirty="0" err="1" smtClean="0">
                <a:latin typeface="Tahoma" pitchFamily="34" charset="0"/>
                <a:ea typeface="Tahoma" pitchFamily="34" charset="0"/>
                <a:cs typeface="Tahoma" pitchFamily="34" charset="0"/>
              </a:rPr>
              <a:t>Bom</a:t>
            </a:r>
            <a:r>
              <a:rPr lang="en-US" sz="6800" dirty="0" smtClean="0">
                <a:latin typeface="Tahoma" pitchFamily="34" charset="0"/>
                <a:ea typeface="Tahoma" pitchFamily="34" charset="0"/>
                <a:cs typeface="Tahoma" pitchFamily="34" charset="0"/>
              </a:rPr>
              <a:t>.) , in a case of availing ITC on the basis of fake invoices issued by non-existent supplier rejected the anticipatory bail but allowed the same to wife who was a dormant and sleeping partner and not participating in the day-to-day business of the firm as her custody will not further the investigation. It was held that for arresting a person under GST law, only reason to believe by Commissioner that an offence has been committed under Clauses (b) and (c) of sub-section (1) of Section 132 of Central Goods and Services Tax Act, 2017 is required. Registration of FIR is not necessary before arrest. In instant case, </a:t>
            </a:r>
            <a:r>
              <a:rPr lang="en-US" sz="6800" dirty="0" err="1" smtClean="0">
                <a:latin typeface="Tahoma" pitchFamily="34" charset="0"/>
                <a:ea typeface="Tahoma" pitchFamily="34" charset="0"/>
                <a:cs typeface="Tahoma" pitchFamily="34" charset="0"/>
              </a:rPr>
              <a:t>accused’s</a:t>
            </a:r>
            <a:r>
              <a:rPr lang="en-US" sz="6800" dirty="0" smtClean="0">
                <a:latin typeface="Tahoma" pitchFamily="34" charset="0"/>
                <a:ea typeface="Tahoma" pitchFamily="34" charset="0"/>
                <a:cs typeface="Tahoma" pitchFamily="34" charset="0"/>
              </a:rPr>
              <a:t> custody was necessary to prevent him from tempering evidence against him. High Court further held that scheme of Central Goods and Services Tax Act, 2017 does not make provisions of Sections 122 to 138 pertaining to prosecution, applicable subject to “assessment” of GST returns. Both the Chapters, i.e., Chapter-XIX and Chapter-XII of Act ibid are distinct and application of the provisions thereunder are distinct and not subject to each other. </a:t>
            </a:r>
          </a:p>
          <a:p>
            <a:pPr>
              <a:spcAft>
                <a:spcPts val="600"/>
              </a:spcAft>
            </a:pPr>
            <a:r>
              <a:rPr lang="en-US" sz="6800" dirty="0" smtClean="0">
                <a:latin typeface="Tahoma" pitchFamily="34" charset="0"/>
                <a:ea typeface="Tahoma" pitchFamily="34" charset="0"/>
                <a:cs typeface="Tahoma" pitchFamily="34" charset="0"/>
              </a:rPr>
              <a:t>SLP against the aforesaid judgment was dismissed as reported in - 2020 (42) G.S.T.L. J111 (S.C.). </a:t>
            </a:r>
          </a:p>
          <a:p>
            <a:pPr>
              <a:spcAft>
                <a:spcPts val="600"/>
              </a:spcAft>
            </a:pPr>
            <a:r>
              <a:rPr lang="en-US" sz="6800" dirty="0" smtClean="0">
                <a:latin typeface="Tahoma" pitchFamily="34" charset="0"/>
                <a:ea typeface="Tahoma" pitchFamily="34" charset="0"/>
                <a:cs typeface="Tahoma" pitchFamily="34" charset="0"/>
              </a:rPr>
              <a:t>Hon’ble </a:t>
            </a:r>
            <a:r>
              <a:rPr lang="en-US" sz="6800" dirty="0" err="1" smtClean="0">
                <a:latin typeface="Tahoma" pitchFamily="34" charset="0"/>
                <a:ea typeface="Tahoma" pitchFamily="34" charset="0"/>
                <a:cs typeface="Tahoma" pitchFamily="34" charset="0"/>
              </a:rPr>
              <a:t>Telengana</a:t>
            </a:r>
            <a:r>
              <a:rPr lang="en-US" sz="6800" dirty="0" smtClean="0">
                <a:latin typeface="Tahoma" pitchFamily="34" charset="0"/>
                <a:ea typeface="Tahoma" pitchFamily="34" charset="0"/>
                <a:cs typeface="Tahoma" pitchFamily="34" charset="0"/>
              </a:rPr>
              <a:t> High Court in the case of </a:t>
            </a:r>
            <a:r>
              <a:rPr lang="en-US" sz="6800" dirty="0" err="1" smtClean="0">
                <a:latin typeface="Tahoma" pitchFamily="34" charset="0"/>
                <a:ea typeface="Tahoma" pitchFamily="34" charset="0"/>
                <a:cs typeface="Tahoma" pitchFamily="34" charset="0"/>
              </a:rPr>
              <a:t>Agarwal</a:t>
            </a:r>
            <a:r>
              <a:rPr lang="en-US" sz="6800" dirty="0" smtClean="0">
                <a:latin typeface="Tahoma" pitchFamily="34" charset="0"/>
                <a:ea typeface="Tahoma" pitchFamily="34" charset="0"/>
                <a:cs typeface="Tahoma" pitchFamily="34" charset="0"/>
              </a:rPr>
              <a:t> Foundries Pvt. Ltd. Versus Union of India - </a:t>
            </a:r>
            <a:r>
              <a:rPr lang="nn-NO" sz="6800" dirty="0" smtClean="0">
                <a:latin typeface="Tahoma" pitchFamily="34" charset="0"/>
                <a:ea typeface="Tahoma" pitchFamily="34" charset="0"/>
                <a:cs typeface="Tahoma" pitchFamily="34" charset="0"/>
              </a:rPr>
              <a:t>2021 (44) G.S.T.L. 240 (Telangana) bail was granted wherein GST authorities </a:t>
            </a:r>
            <a:r>
              <a:rPr lang="en-US" sz="6800" dirty="0" smtClean="0">
                <a:latin typeface="Tahoma" pitchFamily="34" charset="0"/>
                <a:ea typeface="Tahoma" pitchFamily="34" charset="0"/>
                <a:cs typeface="Tahoma" pitchFamily="34" charset="0"/>
              </a:rPr>
              <a:t>indulged in acts of physical violence  in the course of search operations which continued well past midnight and summons issued  to appear at 00:30 hrs. </a:t>
            </a:r>
          </a:p>
          <a:p>
            <a:pPr>
              <a:spcAft>
                <a:spcPts val="600"/>
              </a:spcAft>
            </a:pPr>
            <a:endParaRPr lang="en-US" sz="4200" dirty="0" smtClean="0">
              <a:latin typeface="Tahoma" pitchFamily="34" charset="0"/>
              <a:ea typeface="Tahoma" pitchFamily="34" charset="0"/>
              <a:cs typeface="Tahoma" pitchFamily="34" charset="0"/>
            </a:endParaRPr>
          </a:p>
          <a:p>
            <a:endParaRPr lang="en-US" sz="2200" dirty="0" smtClean="0">
              <a:latin typeface="Tahoma" pitchFamily="34" charset="0"/>
              <a:ea typeface="Tahoma" pitchFamily="34" charset="0"/>
              <a:cs typeface="Tahoma" pitchFamily="34" charset="0"/>
            </a:endParaRPr>
          </a:p>
          <a:p>
            <a:endParaRPr lang="en-US" sz="2000"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CASE LAWS – BAIL / ANTICIPATORY BAIL </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8000" dirty="0" smtClean="0">
                <a:latin typeface="Tahoma" pitchFamily="34" charset="0"/>
                <a:ea typeface="Tahoma" pitchFamily="34" charset="0"/>
                <a:cs typeface="Tahoma" pitchFamily="34" charset="0"/>
              </a:rPr>
              <a:t>Hon’ble </a:t>
            </a:r>
            <a:r>
              <a:rPr lang="en-US" sz="8000" dirty="0" err="1" smtClean="0">
                <a:latin typeface="Tahoma" pitchFamily="34" charset="0"/>
                <a:ea typeface="Tahoma" pitchFamily="34" charset="0"/>
                <a:cs typeface="Tahoma" pitchFamily="34" charset="0"/>
              </a:rPr>
              <a:t>Telengana</a:t>
            </a:r>
            <a:r>
              <a:rPr lang="en-US" sz="8000" dirty="0" smtClean="0">
                <a:latin typeface="Tahoma" pitchFamily="34" charset="0"/>
                <a:ea typeface="Tahoma" pitchFamily="34" charset="0"/>
                <a:cs typeface="Tahoma" pitchFamily="34" charset="0"/>
              </a:rPr>
              <a:t> High Court in the case of </a:t>
            </a:r>
            <a:r>
              <a:rPr lang="en-US" sz="8000" dirty="0" err="1" smtClean="0">
                <a:latin typeface="Tahoma" pitchFamily="34" charset="0"/>
                <a:ea typeface="Tahoma" pitchFamily="34" charset="0"/>
                <a:cs typeface="Tahoma" pitchFamily="34" charset="0"/>
              </a:rPr>
              <a:t>Agarwal</a:t>
            </a:r>
            <a:r>
              <a:rPr lang="en-US" sz="8000" dirty="0" smtClean="0">
                <a:latin typeface="Tahoma" pitchFamily="34" charset="0"/>
                <a:ea typeface="Tahoma" pitchFamily="34" charset="0"/>
                <a:cs typeface="Tahoma" pitchFamily="34" charset="0"/>
              </a:rPr>
              <a:t> Foundries Pvt. Ltd. Versus Union of India - </a:t>
            </a:r>
            <a:r>
              <a:rPr lang="nn-NO" sz="8000" dirty="0" smtClean="0">
                <a:latin typeface="Tahoma" pitchFamily="34" charset="0"/>
                <a:ea typeface="Tahoma" pitchFamily="34" charset="0"/>
                <a:cs typeface="Tahoma" pitchFamily="34" charset="0"/>
              </a:rPr>
              <a:t>2021 (44) G.S.T.L. 240 (Telangana) bail was granted wherein GST authorities </a:t>
            </a:r>
            <a:r>
              <a:rPr lang="en-US" sz="8000" dirty="0" smtClean="0">
                <a:latin typeface="Tahoma" pitchFamily="34" charset="0"/>
                <a:ea typeface="Tahoma" pitchFamily="34" charset="0"/>
                <a:cs typeface="Tahoma" pitchFamily="34" charset="0"/>
              </a:rPr>
              <a:t>indulged in acts of physical violence  in the course of search operations which continued well past midnight and summons issued  to appear at 00:30 hrs. </a:t>
            </a:r>
          </a:p>
          <a:p>
            <a:pPr>
              <a:spcAft>
                <a:spcPts val="600"/>
              </a:spcAft>
            </a:pPr>
            <a:r>
              <a:rPr lang="en-IN" sz="8000" dirty="0" smtClean="0">
                <a:latin typeface="Tahoma" pitchFamily="34" charset="0"/>
                <a:ea typeface="Tahoma" pitchFamily="34" charset="0"/>
                <a:cs typeface="Tahoma" pitchFamily="34" charset="0"/>
              </a:rPr>
              <a:t>Hon’ble MP High Court in the case of </a:t>
            </a:r>
            <a:r>
              <a:rPr lang="en-US" sz="8000" dirty="0" err="1" smtClean="0">
                <a:latin typeface="Tahoma" pitchFamily="34" charset="0"/>
                <a:ea typeface="Tahoma" pitchFamily="34" charset="0"/>
                <a:cs typeface="Tahoma" pitchFamily="34" charset="0"/>
              </a:rPr>
              <a:t>Nitin</a:t>
            </a:r>
            <a:r>
              <a:rPr lang="en-US" sz="8000" dirty="0" smtClean="0">
                <a:latin typeface="Tahoma" pitchFamily="34" charset="0"/>
                <a:ea typeface="Tahoma" pitchFamily="34" charset="0"/>
                <a:cs typeface="Tahoma" pitchFamily="34" charset="0"/>
              </a:rPr>
              <a:t> </a:t>
            </a:r>
            <a:r>
              <a:rPr lang="en-US" sz="8000" dirty="0" err="1" smtClean="0">
                <a:latin typeface="Tahoma" pitchFamily="34" charset="0"/>
                <a:ea typeface="Tahoma" pitchFamily="34" charset="0"/>
                <a:cs typeface="Tahoma" pitchFamily="34" charset="0"/>
              </a:rPr>
              <a:t>Nikhra</a:t>
            </a:r>
            <a:r>
              <a:rPr lang="en-US" sz="8000" dirty="0" smtClean="0">
                <a:latin typeface="Tahoma" pitchFamily="34" charset="0"/>
                <a:ea typeface="Tahoma" pitchFamily="34" charset="0"/>
                <a:cs typeface="Tahoma" pitchFamily="34" charset="0"/>
              </a:rPr>
              <a:t> Versus State of Madhya Pradesh reported in 2019 (28) G.S.T.L. 199 (M.P.) held that Section 167(2) of the </a:t>
            </a:r>
            <a:r>
              <a:rPr lang="en-US" sz="8000" dirty="0" err="1" smtClean="0">
                <a:latin typeface="Tahoma" pitchFamily="34" charset="0"/>
                <a:ea typeface="Tahoma" pitchFamily="34" charset="0"/>
                <a:cs typeface="Tahoma" pitchFamily="34" charset="0"/>
              </a:rPr>
              <a:t>Cr.P.C</a:t>
            </a:r>
            <a:r>
              <a:rPr lang="en-US" sz="8000" dirty="0" smtClean="0">
                <a:latin typeface="Tahoma" pitchFamily="34" charset="0"/>
                <a:ea typeface="Tahoma" pitchFamily="34" charset="0"/>
                <a:cs typeface="Tahoma" pitchFamily="34" charset="0"/>
              </a:rPr>
              <a:t>. provides 60 days time to the investigating agency to submit charge sheet for the offences where investigation relates to any offence other than total imprisonment for life or imprisonment for a term of not less than 10 years. Under Section 132 of the GST Act the maximum sentence punishable is imprisonment for five years therefore, respondent had to file the charge sheet within 60 days. But admittedly, charge sheet has not been filed, therefore, right of ‘default bail’ accrued to the applicant after completion of 60 days. It was the duty of the investigating agency to submit charge sheet within the stipulated period, but same has not happened. </a:t>
            </a:r>
          </a:p>
          <a:p>
            <a:pPr>
              <a:spcAft>
                <a:spcPts val="600"/>
              </a:spcAft>
            </a:pPr>
            <a:endParaRPr lang="en-US" sz="4200" dirty="0" smtClean="0">
              <a:latin typeface="Tahoma" pitchFamily="34" charset="0"/>
              <a:ea typeface="Tahoma" pitchFamily="34" charset="0"/>
              <a:cs typeface="Tahoma" pitchFamily="34" charset="0"/>
            </a:endParaRPr>
          </a:p>
          <a:p>
            <a:endParaRPr lang="en-US" sz="2200" dirty="0" smtClean="0">
              <a:latin typeface="Tahoma" pitchFamily="34" charset="0"/>
              <a:ea typeface="Tahoma" pitchFamily="34" charset="0"/>
              <a:cs typeface="Tahoma" pitchFamily="34" charset="0"/>
            </a:endParaRPr>
          </a:p>
          <a:p>
            <a:endParaRPr lang="en-US" sz="2000"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Section 69 read with section 132 of the GST Act ,2017 </a:t>
            </a:r>
            <a:endParaRPr lang="en-US" dirty="0"/>
          </a:p>
        </p:txBody>
      </p:sp>
      <p:sp>
        <p:nvSpPr>
          <p:cNvPr id="3" name="Content Placeholder 2"/>
          <p:cNvSpPr>
            <a:spLocks noGrp="1"/>
          </p:cNvSpPr>
          <p:nvPr>
            <p:ph idx="1"/>
          </p:nvPr>
        </p:nvSpPr>
        <p:spPr/>
        <p:txBody>
          <a:bodyPr>
            <a:normAutofit fontScale="25000" lnSpcReduction="20000"/>
          </a:bodyPr>
          <a:lstStyle/>
          <a:p>
            <a:pPr>
              <a:lnSpc>
                <a:spcPct val="170000"/>
              </a:lnSpc>
            </a:pPr>
            <a:r>
              <a:rPr lang="en-US" sz="8000" dirty="0" smtClean="0">
                <a:latin typeface="Tahoma" pitchFamily="34" charset="0"/>
                <a:ea typeface="Tahoma" pitchFamily="34" charset="0"/>
                <a:cs typeface="Tahoma" pitchFamily="34" charset="0"/>
              </a:rPr>
              <a:t>Offence committed in clause (</a:t>
            </a:r>
            <a:r>
              <a:rPr lang="en-US" sz="8000" i="1" dirty="0" smtClean="0">
                <a:latin typeface="Tahoma" pitchFamily="34" charset="0"/>
                <a:ea typeface="Tahoma" pitchFamily="34" charset="0"/>
                <a:cs typeface="Tahoma" pitchFamily="34" charset="0"/>
              </a:rPr>
              <a:t>a</a:t>
            </a:r>
            <a:r>
              <a:rPr lang="en-US" sz="8000" dirty="0" smtClean="0">
                <a:latin typeface="Tahoma" pitchFamily="34" charset="0"/>
                <a:ea typeface="Tahoma" pitchFamily="34" charset="0"/>
                <a:cs typeface="Tahoma" pitchFamily="34" charset="0"/>
              </a:rPr>
              <a:t>) or clause (</a:t>
            </a:r>
            <a:r>
              <a:rPr lang="en-US" sz="8000" i="1" dirty="0" smtClean="0">
                <a:latin typeface="Tahoma" pitchFamily="34" charset="0"/>
                <a:ea typeface="Tahoma" pitchFamily="34" charset="0"/>
                <a:cs typeface="Tahoma" pitchFamily="34" charset="0"/>
              </a:rPr>
              <a:t>b</a:t>
            </a:r>
            <a:r>
              <a:rPr lang="en-US" sz="8000" dirty="0" smtClean="0">
                <a:latin typeface="Tahoma" pitchFamily="34" charset="0"/>
                <a:ea typeface="Tahoma" pitchFamily="34" charset="0"/>
                <a:cs typeface="Tahoma" pitchFamily="34" charset="0"/>
              </a:rPr>
              <a:t>) or clause (</a:t>
            </a:r>
            <a:r>
              <a:rPr lang="en-US" sz="8000" i="1" dirty="0" smtClean="0">
                <a:latin typeface="Tahoma" pitchFamily="34" charset="0"/>
                <a:ea typeface="Tahoma" pitchFamily="34" charset="0"/>
                <a:cs typeface="Tahoma" pitchFamily="34" charset="0"/>
              </a:rPr>
              <a:t>c</a:t>
            </a:r>
            <a:r>
              <a:rPr lang="en-US" sz="8000" dirty="0" smtClean="0">
                <a:latin typeface="Tahoma" pitchFamily="34" charset="0"/>
                <a:ea typeface="Tahoma" pitchFamily="34" charset="0"/>
                <a:cs typeface="Tahoma" pitchFamily="34" charset="0"/>
              </a:rPr>
              <a:t>) or clause (</a:t>
            </a:r>
            <a:r>
              <a:rPr lang="en-US" sz="8000" i="1" dirty="0" smtClean="0">
                <a:latin typeface="Tahoma" pitchFamily="34" charset="0"/>
                <a:ea typeface="Tahoma" pitchFamily="34" charset="0"/>
                <a:cs typeface="Tahoma" pitchFamily="34" charset="0"/>
              </a:rPr>
              <a:t>d</a:t>
            </a:r>
            <a:r>
              <a:rPr lang="en-US" sz="8000" dirty="0" smtClean="0">
                <a:latin typeface="Tahoma" pitchFamily="34" charset="0"/>
                <a:ea typeface="Tahoma" pitchFamily="34" charset="0"/>
                <a:cs typeface="Tahoma" pitchFamily="34" charset="0"/>
              </a:rPr>
              <a:t>) of sub-section (1) of section 132 are as under:- </a:t>
            </a:r>
          </a:p>
          <a:p>
            <a:pPr>
              <a:lnSpc>
                <a:spcPct val="170000"/>
              </a:lnSpc>
            </a:pPr>
            <a:r>
              <a:rPr lang="en-US" sz="8000" dirty="0" smtClean="0">
                <a:latin typeface="Tahoma" pitchFamily="34" charset="0"/>
                <a:ea typeface="Tahoma" pitchFamily="34" charset="0"/>
                <a:cs typeface="Tahoma" pitchFamily="34" charset="0"/>
              </a:rPr>
              <a:t>(</a:t>
            </a:r>
            <a:r>
              <a:rPr lang="en-US" sz="8000" i="1" dirty="0" smtClean="0">
                <a:latin typeface="Tahoma" pitchFamily="34" charset="0"/>
                <a:ea typeface="Tahoma" pitchFamily="34" charset="0"/>
                <a:cs typeface="Tahoma" pitchFamily="34" charset="0"/>
              </a:rPr>
              <a:t>a</a:t>
            </a:r>
            <a:r>
              <a:rPr lang="en-US" sz="8000" dirty="0" smtClean="0">
                <a:latin typeface="Tahoma" pitchFamily="34" charset="0"/>
                <a:ea typeface="Tahoma" pitchFamily="34" charset="0"/>
                <a:cs typeface="Tahoma" pitchFamily="34" charset="0"/>
              </a:rPr>
              <a:t>) Supply of goods and services without issuance of invoice with the intention to evade tax; </a:t>
            </a:r>
          </a:p>
          <a:p>
            <a:pPr>
              <a:lnSpc>
                <a:spcPct val="170000"/>
              </a:lnSpc>
            </a:pPr>
            <a:r>
              <a:rPr lang="en-US" sz="8000" dirty="0" smtClean="0">
                <a:latin typeface="Tahoma" pitchFamily="34" charset="0"/>
                <a:ea typeface="Tahoma" pitchFamily="34" charset="0"/>
                <a:cs typeface="Tahoma" pitchFamily="34" charset="0"/>
              </a:rPr>
              <a:t>(</a:t>
            </a:r>
            <a:r>
              <a:rPr lang="en-US" sz="8000" i="1" dirty="0" smtClean="0">
                <a:latin typeface="Tahoma" pitchFamily="34" charset="0"/>
                <a:ea typeface="Tahoma" pitchFamily="34" charset="0"/>
                <a:cs typeface="Tahoma" pitchFamily="34" charset="0"/>
              </a:rPr>
              <a:t>b</a:t>
            </a:r>
            <a:r>
              <a:rPr lang="en-US" sz="8000" dirty="0" smtClean="0">
                <a:latin typeface="Tahoma" pitchFamily="34" charset="0"/>
                <a:ea typeface="Tahoma" pitchFamily="34" charset="0"/>
                <a:cs typeface="Tahoma" pitchFamily="34" charset="0"/>
              </a:rPr>
              <a:t>) issue of invoice or bill without supply of goods  or service leading to wrongful </a:t>
            </a:r>
            <a:r>
              <a:rPr lang="en-US" sz="8000" dirty="0" err="1" smtClean="0">
                <a:latin typeface="Tahoma" pitchFamily="34" charset="0"/>
                <a:ea typeface="Tahoma" pitchFamily="34" charset="0"/>
                <a:cs typeface="Tahoma" pitchFamily="34" charset="0"/>
              </a:rPr>
              <a:t>availment</a:t>
            </a:r>
            <a:r>
              <a:rPr lang="en-US" sz="8000" dirty="0" smtClean="0">
                <a:latin typeface="Tahoma" pitchFamily="34" charset="0"/>
                <a:ea typeface="Tahoma" pitchFamily="34" charset="0"/>
                <a:cs typeface="Tahoma" pitchFamily="34" charset="0"/>
              </a:rPr>
              <a:t> or utilization of ITC or refund of tax;</a:t>
            </a:r>
          </a:p>
          <a:p>
            <a:pPr>
              <a:lnSpc>
                <a:spcPct val="170000"/>
              </a:lnSpc>
            </a:pPr>
            <a:r>
              <a:rPr lang="en-US" sz="8000" dirty="0" smtClean="0">
                <a:latin typeface="Tahoma" pitchFamily="34" charset="0"/>
                <a:ea typeface="Tahoma" pitchFamily="34" charset="0"/>
                <a:cs typeface="Tahoma" pitchFamily="34" charset="0"/>
              </a:rPr>
              <a:t>(</a:t>
            </a:r>
            <a:r>
              <a:rPr lang="en-US" sz="8000" i="1" dirty="0" smtClean="0">
                <a:latin typeface="Tahoma" pitchFamily="34" charset="0"/>
                <a:ea typeface="Tahoma" pitchFamily="34" charset="0"/>
                <a:cs typeface="Tahoma" pitchFamily="34" charset="0"/>
              </a:rPr>
              <a:t>c</a:t>
            </a:r>
            <a:r>
              <a:rPr lang="en-US" sz="8000" dirty="0" smtClean="0">
                <a:latin typeface="Tahoma" pitchFamily="34" charset="0"/>
                <a:ea typeface="Tahoma" pitchFamily="34" charset="0"/>
                <a:cs typeface="Tahoma" pitchFamily="34" charset="0"/>
              </a:rPr>
              <a:t>) Availing ITC using such fake invoice or fraudulently ITC without any invoice or bill; </a:t>
            </a:r>
          </a:p>
          <a:p>
            <a:pPr>
              <a:lnSpc>
                <a:spcPct val="170000"/>
              </a:lnSpc>
            </a:pPr>
            <a:r>
              <a:rPr lang="en-US" sz="8000" dirty="0" smtClean="0">
                <a:latin typeface="Tahoma" pitchFamily="34" charset="0"/>
                <a:ea typeface="Tahoma" pitchFamily="34" charset="0"/>
                <a:cs typeface="Tahoma" pitchFamily="34" charset="0"/>
              </a:rPr>
              <a:t>(</a:t>
            </a:r>
            <a:r>
              <a:rPr lang="en-US" sz="8000" i="1" dirty="0" smtClean="0">
                <a:latin typeface="Tahoma" pitchFamily="34" charset="0"/>
                <a:ea typeface="Tahoma" pitchFamily="34" charset="0"/>
                <a:cs typeface="Tahoma" pitchFamily="34" charset="0"/>
              </a:rPr>
              <a:t>d</a:t>
            </a:r>
            <a:r>
              <a:rPr lang="en-US" sz="8000" dirty="0" smtClean="0">
                <a:latin typeface="Tahoma" pitchFamily="34" charset="0"/>
                <a:ea typeface="Tahoma" pitchFamily="34" charset="0"/>
                <a:cs typeface="Tahoma" pitchFamily="34" charset="0"/>
              </a:rPr>
              <a:t>) Collects tax but failing to pay to the Government beyond a period of three months  from the due date of payment. </a:t>
            </a:r>
          </a:p>
          <a:p>
            <a:pPr>
              <a:lnSpc>
                <a:spcPct val="170000"/>
              </a:lnSpc>
            </a:pP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Section 69 read with section 132 of the GST Act ,2017 </a:t>
            </a:r>
            <a:endParaRPr lang="en-US" dirty="0"/>
          </a:p>
        </p:txBody>
      </p:sp>
      <p:sp>
        <p:nvSpPr>
          <p:cNvPr id="3" name="Content Placeholder 2"/>
          <p:cNvSpPr>
            <a:spLocks noGrp="1"/>
          </p:cNvSpPr>
          <p:nvPr>
            <p:ph idx="1"/>
          </p:nvPr>
        </p:nvSpPr>
        <p:spPr/>
        <p:txBody>
          <a:bodyPr>
            <a:normAutofit fontScale="25000" lnSpcReduction="20000"/>
          </a:bodyPr>
          <a:lstStyle/>
          <a:p>
            <a:pPr>
              <a:lnSpc>
                <a:spcPct val="170000"/>
              </a:lnSpc>
              <a:spcAft>
                <a:spcPts val="600"/>
              </a:spcAft>
            </a:pPr>
            <a:r>
              <a:rPr lang="en-US" sz="7200" dirty="0" smtClean="0">
                <a:latin typeface="Tahoma" pitchFamily="34" charset="0"/>
                <a:ea typeface="Tahoma" pitchFamily="34" charset="0"/>
                <a:cs typeface="Tahoma" pitchFamily="34" charset="0"/>
              </a:rPr>
              <a:t>Other offences in sub-section (1) of section 132 are as under:- </a:t>
            </a:r>
          </a:p>
          <a:p>
            <a:pPr>
              <a:spcAft>
                <a:spcPts val="600"/>
              </a:spcAft>
            </a:pPr>
            <a:r>
              <a:rPr lang="en-US" sz="7200" dirty="0" smtClean="0">
                <a:latin typeface="Tahoma" pitchFamily="34" charset="0"/>
                <a:ea typeface="Tahoma" pitchFamily="34" charset="0"/>
                <a:cs typeface="Tahoma" pitchFamily="34" charset="0"/>
              </a:rPr>
              <a:t>(e) evades tax, or fraudulently obtains refund not covered by (a) to (d);</a:t>
            </a:r>
          </a:p>
          <a:p>
            <a:pPr>
              <a:spcAft>
                <a:spcPts val="600"/>
              </a:spcAft>
            </a:pPr>
            <a:r>
              <a:rPr lang="en-US" sz="7200" dirty="0" smtClean="0">
                <a:latin typeface="Tahoma" pitchFamily="34" charset="0"/>
                <a:ea typeface="Tahoma" pitchFamily="34" charset="0"/>
                <a:cs typeface="Tahoma" pitchFamily="34" charset="0"/>
              </a:rPr>
              <a:t>(f) falsifies or substitutes financial records or produces fake accounts or documents or furnishes any false information with an intention to evade payment of tax due under this Act;</a:t>
            </a:r>
          </a:p>
          <a:p>
            <a:pPr>
              <a:spcAft>
                <a:spcPts val="600"/>
              </a:spcAft>
            </a:pPr>
            <a:r>
              <a:rPr lang="en-US" sz="7200" dirty="0" smtClean="0">
                <a:latin typeface="Tahoma" pitchFamily="34" charset="0"/>
                <a:ea typeface="Tahoma" pitchFamily="34" charset="0"/>
                <a:cs typeface="Tahoma" pitchFamily="34" charset="0"/>
              </a:rPr>
              <a:t>(g) obstructs or prevents any officer in the discharge of his duties ;</a:t>
            </a:r>
          </a:p>
          <a:p>
            <a:pPr>
              <a:spcAft>
                <a:spcPts val="600"/>
              </a:spcAft>
            </a:pPr>
            <a:r>
              <a:rPr lang="en-US" sz="7200" dirty="0" smtClean="0">
                <a:latin typeface="Tahoma" pitchFamily="34" charset="0"/>
                <a:ea typeface="Tahoma" pitchFamily="34" charset="0"/>
                <a:cs typeface="Tahoma" pitchFamily="34" charset="0"/>
              </a:rPr>
              <a:t>(h) acquires possession of, or in any way concerns himself in transporting, removing, depositing, keeping, concealing, supplying, or purchasing or in any other manner deals with, any goods which he knows or has reasons to believe are liable to confiscation under this Act or the rules made thereunder;</a:t>
            </a:r>
          </a:p>
          <a:p>
            <a:pPr>
              <a:spcAft>
                <a:spcPts val="600"/>
              </a:spcAft>
            </a:pPr>
            <a:r>
              <a:rPr lang="en-US" sz="7200" dirty="0" smtClean="0">
                <a:latin typeface="Tahoma" pitchFamily="34" charset="0"/>
                <a:ea typeface="Tahoma" pitchFamily="34" charset="0"/>
                <a:cs typeface="Tahoma" pitchFamily="34" charset="0"/>
              </a:rPr>
              <a:t>(</a:t>
            </a:r>
            <a:r>
              <a:rPr lang="en-US" sz="7200" dirty="0" err="1" smtClean="0">
                <a:latin typeface="Tahoma" pitchFamily="34" charset="0"/>
                <a:ea typeface="Tahoma" pitchFamily="34" charset="0"/>
                <a:cs typeface="Tahoma" pitchFamily="34" charset="0"/>
              </a:rPr>
              <a:t>i</a:t>
            </a:r>
            <a:r>
              <a:rPr lang="en-US" sz="7200" dirty="0" smtClean="0">
                <a:latin typeface="Tahoma" pitchFamily="34" charset="0"/>
                <a:ea typeface="Tahoma" pitchFamily="34" charset="0"/>
                <a:cs typeface="Tahoma" pitchFamily="34" charset="0"/>
              </a:rPr>
              <a:t>) receives or is in any way concerned with the supply of, or in any other manner deals with any supply of services which he knows or has reasons to believe are in contravention of any provisions of this Act or the rules;</a:t>
            </a:r>
          </a:p>
          <a:p>
            <a:pPr>
              <a:spcAft>
                <a:spcPts val="600"/>
              </a:spcAft>
            </a:pPr>
            <a:r>
              <a:rPr lang="en-US" sz="7200" dirty="0" smtClean="0">
                <a:latin typeface="Tahoma" pitchFamily="34" charset="0"/>
                <a:ea typeface="Tahoma" pitchFamily="34" charset="0"/>
                <a:cs typeface="Tahoma" pitchFamily="34" charset="0"/>
              </a:rPr>
              <a:t>(j) tampers with or destroys any material evidence or documents;</a:t>
            </a:r>
          </a:p>
          <a:p>
            <a:pPr>
              <a:spcAft>
                <a:spcPts val="600"/>
              </a:spcAft>
            </a:pPr>
            <a:r>
              <a:rPr lang="en-US" sz="7200" dirty="0" smtClean="0">
                <a:latin typeface="Tahoma" pitchFamily="34" charset="0"/>
                <a:ea typeface="Tahoma" pitchFamily="34" charset="0"/>
                <a:cs typeface="Tahoma" pitchFamily="34" charset="0"/>
              </a:rPr>
              <a:t>(k) fails to supply any information or supplies false information; or</a:t>
            </a:r>
          </a:p>
          <a:p>
            <a:pPr>
              <a:spcAft>
                <a:spcPts val="600"/>
              </a:spcAft>
            </a:pPr>
            <a:r>
              <a:rPr lang="en-US" sz="7200" dirty="0" smtClean="0">
                <a:latin typeface="Tahoma" pitchFamily="34" charset="0"/>
                <a:ea typeface="Tahoma" pitchFamily="34" charset="0"/>
                <a:cs typeface="Tahoma" pitchFamily="34" charset="0"/>
              </a:rPr>
              <a:t>(l) attempts to commit, or abets the commission of any of the offences mentioned in clauses (a) to (k) of this section,</a:t>
            </a:r>
          </a:p>
          <a:p>
            <a:pPr>
              <a:lnSpc>
                <a:spcPct val="170000"/>
              </a:lnSpc>
            </a:pP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PUNISHMENT </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8000" dirty="0" smtClean="0">
                <a:latin typeface="Tahoma" pitchFamily="34" charset="0"/>
                <a:ea typeface="Tahoma" pitchFamily="34" charset="0"/>
                <a:cs typeface="Tahoma" pitchFamily="34" charset="0"/>
              </a:rPr>
              <a:t>In cases where the amount of tax evaded or the amount of input tax credit wrongly availed or </a:t>
            </a:r>
            <a:r>
              <a:rPr lang="en-US" sz="8000" dirty="0" err="1" smtClean="0">
                <a:latin typeface="Tahoma" pitchFamily="34" charset="0"/>
                <a:ea typeface="Tahoma" pitchFamily="34" charset="0"/>
                <a:cs typeface="Tahoma" pitchFamily="34" charset="0"/>
              </a:rPr>
              <a:t>utilised</a:t>
            </a:r>
            <a:r>
              <a:rPr lang="en-US" sz="8000" dirty="0" smtClean="0">
                <a:latin typeface="Tahoma" pitchFamily="34" charset="0"/>
                <a:ea typeface="Tahoma" pitchFamily="34" charset="0"/>
                <a:cs typeface="Tahoma" pitchFamily="34" charset="0"/>
              </a:rPr>
              <a:t> or the amount of refund wrongly taken exceeds five hundred </a:t>
            </a:r>
            <a:r>
              <a:rPr lang="en-US" sz="8000" dirty="0" err="1" smtClean="0">
                <a:latin typeface="Tahoma" pitchFamily="34" charset="0"/>
                <a:ea typeface="Tahoma" pitchFamily="34" charset="0"/>
                <a:cs typeface="Tahoma" pitchFamily="34" charset="0"/>
              </a:rPr>
              <a:t>lakh</a:t>
            </a:r>
            <a:r>
              <a:rPr lang="en-US" sz="8000" dirty="0" smtClean="0">
                <a:latin typeface="Tahoma" pitchFamily="34" charset="0"/>
                <a:ea typeface="Tahoma" pitchFamily="34" charset="0"/>
                <a:cs typeface="Tahoma" pitchFamily="34" charset="0"/>
              </a:rPr>
              <a:t> rupees, with imprisonment for a term which may extend to five years and with fine;</a:t>
            </a:r>
          </a:p>
          <a:p>
            <a:pPr>
              <a:spcAft>
                <a:spcPts val="600"/>
              </a:spcAft>
            </a:pPr>
            <a:r>
              <a:rPr lang="en-US" sz="8000" dirty="0" smtClean="0">
                <a:latin typeface="Tahoma" pitchFamily="34" charset="0"/>
                <a:ea typeface="Tahoma" pitchFamily="34" charset="0"/>
                <a:cs typeface="Tahoma" pitchFamily="34" charset="0"/>
              </a:rPr>
              <a:t>In cases where the amount of tax evaded or the amount of input tax credit wrongly availed or </a:t>
            </a:r>
            <a:r>
              <a:rPr lang="en-US" sz="8000" dirty="0" err="1" smtClean="0">
                <a:latin typeface="Tahoma" pitchFamily="34" charset="0"/>
                <a:ea typeface="Tahoma" pitchFamily="34" charset="0"/>
                <a:cs typeface="Tahoma" pitchFamily="34" charset="0"/>
              </a:rPr>
              <a:t>utilised</a:t>
            </a:r>
            <a:r>
              <a:rPr lang="en-US" sz="8000" dirty="0" smtClean="0">
                <a:latin typeface="Tahoma" pitchFamily="34" charset="0"/>
                <a:ea typeface="Tahoma" pitchFamily="34" charset="0"/>
                <a:cs typeface="Tahoma" pitchFamily="34" charset="0"/>
              </a:rPr>
              <a:t> or the amount of refund wrongly taken exceeds two hundred </a:t>
            </a:r>
            <a:r>
              <a:rPr lang="en-US" sz="8000" dirty="0" err="1" smtClean="0">
                <a:latin typeface="Tahoma" pitchFamily="34" charset="0"/>
                <a:ea typeface="Tahoma" pitchFamily="34" charset="0"/>
                <a:cs typeface="Tahoma" pitchFamily="34" charset="0"/>
              </a:rPr>
              <a:t>lakh</a:t>
            </a:r>
            <a:r>
              <a:rPr lang="en-US" sz="8000" dirty="0" smtClean="0">
                <a:latin typeface="Tahoma" pitchFamily="34" charset="0"/>
                <a:ea typeface="Tahoma" pitchFamily="34" charset="0"/>
                <a:cs typeface="Tahoma" pitchFamily="34" charset="0"/>
              </a:rPr>
              <a:t> rupees but does not exceed five hundred </a:t>
            </a:r>
            <a:r>
              <a:rPr lang="en-US" sz="8000" dirty="0" err="1" smtClean="0">
                <a:latin typeface="Tahoma" pitchFamily="34" charset="0"/>
                <a:ea typeface="Tahoma" pitchFamily="34" charset="0"/>
                <a:cs typeface="Tahoma" pitchFamily="34" charset="0"/>
              </a:rPr>
              <a:t>lakh</a:t>
            </a:r>
            <a:r>
              <a:rPr lang="en-US" sz="8000" dirty="0" smtClean="0">
                <a:latin typeface="Tahoma" pitchFamily="34" charset="0"/>
                <a:ea typeface="Tahoma" pitchFamily="34" charset="0"/>
                <a:cs typeface="Tahoma" pitchFamily="34" charset="0"/>
              </a:rPr>
              <a:t> rupees, with imprisonment for a term which may extend to three years and with fine;</a:t>
            </a:r>
          </a:p>
          <a:p>
            <a:pPr>
              <a:spcAft>
                <a:spcPts val="600"/>
              </a:spcAft>
            </a:pPr>
            <a:r>
              <a:rPr lang="en-US" sz="8000" dirty="0" smtClean="0">
                <a:latin typeface="Tahoma" pitchFamily="34" charset="0"/>
                <a:ea typeface="Tahoma" pitchFamily="34" charset="0"/>
                <a:cs typeface="Tahoma" pitchFamily="34" charset="0"/>
              </a:rPr>
              <a:t>In the case of any other offence where the amount of tax evaded or the amount of input tax credit wrongly availed or </a:t>
            </a:r>
            <a:r>
              <a:rPr lang="en-US" sz="8000" dirty="0" err="1" smtClean="0">
                <a:latin typeface="Tahoma" pitchFamily="34" charset="0"/>
                <a:ea typeface="Tahoma" pitchFamily="34" charset="0"/>
                <a:cs typeface="Tahoma" pitchFamily="34" charset="0"/>
              </a:rPr>
              <a:t>utilised</a:t>
            </a:r>
            <a:r>
              <a:rPr lang="en-US" sz="8000" dirty="0" smtClean="0">
                <a:latin typeface="Tahoma" pitchFamily="34" charset="0"/>
                <a:ea typeface="Tahoma" pitchFamily="34" charset="0"/>
                <a:cs typeface="Tahoma" pitchFamily="34" charset="0"/>
              </a:rPr>
              <a:t> or the amount of refund wrongly taken exceeds one hundred </a:t>
            </a:r>
            <a:r>
              <a:rPr lang="en-US" sz="8000" dirty="0" err="1" smtClean="0">
                <a:latin typeface="Tahoma" pitchFamily="34" charset="0"/>
                <a:ea typeface="Tahoma" pitchFamily="34" charset="0"/>
                <a:cs typeface="Tahoma" pitchFamily="34" charset="0"/>
              </a:rPr>
              <a:t>lakh</a:t>
            </a:r>
            <a:r>
              <a:rPr lang="en-US" sz="8000" dirty="0" smtClean="0">
                <a:latin typeface="Tahoma" pitchFamily="34" charset="0"/>
                <a:ea typeface="Tahoma" pitchFamily="34" charset="0"/>
                <a:cs typeface="Tahoma" pitchFamily="34" charset="0"/>
              </a:rPr>
              <a:t> rupees but does not exceed two hundred </a:t>
            </a:r>
            <a:r>
              <a:rPr lang="en-US" sz="8000" dirty="0" err="1" smtClean="0">
                <a:latin typeface="Tahoma" pitchFamily="34" charset="0"/>
                <a:ea typeface="Tahoma" pitchFamily="34" charset="0"/>
                <a:cs typeface="Tahoma" pitchFamily="34" charset="0"/>
              </a:rPr>
              <a:t>lakh</a:t>
            </a:r>
            <a:r>
              <a:rPr lang="en-US" sz="8000" dirty="0" smtClean="0">
                <a:latin typeface="Tahoma" pitchFamily="34" charset="0"/>
                <a:ea typeface="Tahoma" pitchFamily="34" charset="0"/>
                <a:cs typeface="Tahoma" pitchFamily="34" charset="0"/>
              </a:rPr>
              <a:t> rupees, with imprisonment for a term which may extend to one year and with fine; </a:t>
            </a: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PUNISHMENT </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8000" dirty="0" smtClean="0">
                <a:latin typeface="Tahoma" pitchFamily="34" charset="0"/>
                <a:ea typeface="Tahoma" pitchFamily="34" charset="0"/>
                <a:cs typeface="Tahoma" pitchFamily="34" charset="0"/>
              </a:rPr>
              <a:t>In cases where he commits or abets the commission of an offence specified in clause (f) or clause (g) or clause (j), he shall be punishable with imprisonment for a term which may extend to six months or with fine or with both.</a:t>
            </a:r>
          </a:p>
          <a:p>
            <a:pPr>
              <a:spcAft>
                <a:spcPts val="600"/>
              </a:spcAft>
            </a:pPr>
            <a:r>
              <a:rPr lang="en-US" sz="8000" dirty="0" smtClean="0">
                <a:latin typeface="Tahoma" pitchFamily="34" charset="0"/>
                <a:ea typeface="Tahoma" pitchFamily="34" charset="0"/>
                <a:cs typeface="Tahoma" pitchFamily="34" charset="0"/>
              </a:rPr>
              <a:t>As per Section 132 (2), where any person convicted of an offences mentioned in clause (</a:t>
            </a:r>
            <a:r>
              <a:rPr lang="en-US" sz="8000" i="1" dirty="0" smtClean="0">
                <a:latin typeface="Tahoma" pitchFamily="34" charset="0"/>
                <a:ea typeface="Tahoma" pitchFamily="34" charset="0"/>
                <a:cs typeface="Tahoma" pitchFamily="34" charset="0"/>
              </a:rPr>
              <a:t>a</a:t>
            </a:r>
            <a:r>
              <a:rPr lang="en-US" sz="8000" dirty="0" smtClean="0">
                <a:latin typeface="Tahoma" pitchFamily="34" charset="0"/>
                <a:ea typeface="Tahoma" pitchFamily="34" charset="0"/>
                <a:cs typeface="Tahoma" pitchFamily="34" charset="0"/>
              </a:rPr>
              <a:t>) to (</a:t>
            </a:r>
            <a:r>
              <a:rPr lang="en-US" sz="8000" i="1" dirty="0" smtClean="0">
                <a:latin typeface="Tahoma" pitchFamily="34" charset="0"/>
                <a:ea typeface="Tahoma" pitchFamily="34" charset="0"/>
                <a:cs typeface="Tahoma" pitchFamily="34" charset="0"/>
              </a:rPr>
              <a:t>l</a:t>
            </a:r>
            <a:r>
              <a:rPr lang="en-US" sz="8000" dirty="0" smtClean="0">
                <a:latin typeface="Tahoma" pitchFamily="34" charset="0"/>
                <a:ea typeface="Tahoma" pitchFamily="34" charset="0"/>
                <a:cs typeface="Tahoma" pitchFamily="34" charset="0"/>
              </a:rPr>
              <a:t>) of section 132 (1) is again convicted of an offence under section 132, then, he shall be punishable for the second and for every subsequent offence with imprisonment for a term which may extend to five years and with fine:</a:t>
            </a:r>
            <a:r>
              <a:rPr lang="en-US" sz="8000" b="1" dirty="0" smtClean="0">
                <a:latin typeface="Tahoma" pitchFamily="34" charset="0"/>
                <a:ea typeface="Tahoma" pitchFamily="34" charset="0"/>
                <a:cs typeface="Tahoma" pitchFamily="34" charset="0"/>
              </a:rPr>
              <a:t>. </a:t>
            </a:r>
            <a:r>
              <a:rPr lang="en-US" sz="8000" dirty="0" smtClean="0">
                <a:latin typeface="Tahoma" pitchFamily="34" charset="0"/>
                <a:ea typeface="Tahoma" pitchFamily="34" charset="0"/>
                <a:cs typeface="Tahoma" pitchFamily="34" charset="0"/>
              </a:rPr>
              <a:t>Here arrest can be done irrespective of amount involved. Basically, this provision is for habitual/repeated offenders. </a:t>
            </a:r>
          </a:p>
          <a:p>
            <a:r>
              <a:rPr lang="en-US" sz="8000" dirty="0" smtClean="0">
                <a:latin typeface="Tahoma" pitchFamily="34" charset="0"/>
                <a:ea typeface="Tahoma" pitchFamily="34" charset="0"/>
                <a:cs typeface="Tahoma" pitchFamily="34" charset="0"/>
              </a:rPr>
              <a:t> As per Section 132(3), the imprisonment referred to in clauses (</a:t>
            </a:r>
            <a:r>
              <a:rPr lang="en-US" sz="8000" dirty="0" err="1" smtClean="0">
                <a:latin typeface="Tahoma" pitchFamily="34" charset="0"/>
                <a:ea typeface="Tahoma" pitchFamily="34" charset="0"/>
                <a:cs typeface="Tahoma" pitchFamily="34" charset="0"/>
              </a:rPr>
              <a:t>i</a:t>
            </a:r>
            <a:r>
              <a:rPr lang="en-US" sz="8000" dirty="0" smtClean="0">
                <a:latin typeface="Tahoma" pitchFamily="34" charset="0"/>
                <a:ea typeface="Tahoma" pitchFamily="34" charset="0"/>
                <a:cs typeface="Tahoma" pitchFamily="34" charset="0"/>
              </a:rPr>
              <a:t>), (ii) and (iii) of sub-section (1) and sub-section (2) shall, in the absence of special and adequate reasons to the contrary to be recorded in the judgment of the Court, be for a term not less than six months.</a:t>
            </a:r>
          </a:p>
          <a:p>
            <a:endParaRPr lang="en-US" sz="8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Presumption of culpable mental state</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7600" dirty="0" smtClean="0">
                <a:latin typeface="Tahoma" pitchFamily="34" charset="0"/>
                <a:ea typeface="Tahoma" pitchFamily="34" charset="0"/>
                <a:cs typeface="Tahoma" pitchFamily="34" charset="0"/>
              </a:rPr>
              <a:t>Section 135 provides that in any prosecution for an offence under any of the provisions of this Act which requires a culpable mental state of the accused, the Court shall presume the existence of such mental state but it shall be the duty of the accused to prove the fact that he had no such mental state with respect to the act charged as an offence in that prosecution. The explanation to Section 35 says that “culpable mental state” includes intention, motive, knowledge of a fact and belief in, or reasons to believe a fact.  </a:t>
            </a:r>
          </a:p>
          <a:p>
            <a:pPr>
              <a:spcAft>
                <a:spcPts val="600"/>
              </a:spcAft>
            </a:pPr>
            <a:r>
              <a:rPr lang="en-US" sz="7600" dirty="0" smtClean="0">
                <a:latin typeface="Tahoma" pitchFamily="34" charset="0"/>
                <a:ea typeface="Tahoma" pitchFamily="34" charset="0"/>
                <a:cs typeface="Tahoma" pitchFamily="34" charset="0"/>
              </a:rPr>
              <a:t>The provision aforesaid is an exception to the general criminal jurisprudence that onus never shifts on the accused and he has only to raise a doubt in the mind of the Court, in respect of the correctness of the prosecution version. It is different from Sections 106 and 114 of the Evidence Act.</a:t>
            </a:r>
          </a:p>
          <a:p>
            <a:pPr>
              <a:spcAft>
                <a:spcPts val="600"/>
              </a:spcAft>
            </a:pPr>
            <a:r>
              <a:rPr lang="en-US" sz="7600" dirty="0" smtClean="0">
                <a:latin typeface="Tahoma" pitchFamily="34" charset="0"/>
                <a:ea typeface="Tahoma" pitchFamily="34" charset="0"/>
                <a:cs typeface="Tahoma" pitchFamily="34" charset="0"/>
              </a:rPr>
              <a:t>It is required for the prosecution to establish that the accused have fraudulently evaded or attempted to evade tax. </a:t>
            </a:r>
          </a:p>
          <a:p>
            <a:pPr>
              <a:spcAft>
                <a:spcPts val="600"/>
              </a:spcAft>
            </a:pPr>
            <a:r>
              <a:rPr lang="en-US" sz="7600" dirty="0" smtClean="0">
                <a:latin typeface="Tahoma" pitchFamily="34" charset="0"/>
                <a:ea typeface="Tahoma" pitchFamily="34" charset="0"/>
                <a:cs typeface="Tahoma" pitchFamily="34" charset="0"/>
              </a:rPr>
              <a:t>A rebuttable presumption can be rebutted either by letting positive evidence or by brining on record the materials during cross-examination or by producing the same as documentary evidence or circumstantial evidence.  </a:t>
            </a:r>
          </a:p>
          <a:p>
            <a:pPr>
              <a:spcAft>
                <a:spcPts val="600"/>
              </a:spcAft>
            </a:pPr>
            <a:endParaRPr lang="en-US" sz="6200" dirty="0" smtClean="0">
              <a:latin typeface="Tahoma" pitchFamily="34" charset="0"/>
              <a:ea typeface="Tahoma" pitchFamily="34" charset="0"/>
              <a:cs typeface="Tahoma" pitchFamily="34" charset="0"/>
            </a:endParaRPr>
          </a:p>
          <a:p>
            <a:pPr>
              <a:spcAft>
                <a:spcPts val="600"/>
              </a:spcAft>
            </a:pPr>
            <a:endParaRPr lang="en-US" sz="5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Offences by companies</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8000" dirty="0" smtClean="0">
                <a:latin typeface="Tahoma" pitchFamily="34" charset="0"/>
                <a:ea typeface="Tahoma" pitchFamily="34" charset="0"/>
                <a:cs typeface="Tahoma" pitchFamily="34" charset="0"/>
              </a:rPr>
              <a:t>Section 137 of the CGST Act deals with offences by companies.</a:t>
            </a:r>
          </a:p>
          <a:p>
            <a:pPr>
              <a:spcAft>
                <a:spcPts val="600"/>
              </a:spcAft>
            </a:pPr>
            <a:r>
              <a:rPr lang="en-US" sz="8000" dirty="0" smtClean="0">
                <a:latin typeface="Tahoma" pitchFamily="34" charset="0"/>
                <a:ea typeface="Tahoma" pitchFamily="34" charset="0"/>
                <a:cs typeface="Tahoma" pitchFamily="34" charset="0"/>
              </a:rPr>
              <a:t>An Explanation clause has been inserted in Section 137. As per the explanation clause, “company” means a body corporate and includes a firm or other association of individuals; and “director” in relation to a firm, means a partner in the firm.</a:t>
            </a:r>
          </a:p>
          <a:p>
            <a:pPr>
              <a:spcAft>
                <a:spcPts val="600"/>
              </a:spcAft>
            </a:pPr>
            <a:r>
              <a:rPr lang="en-US" sz="8000" dirty="0" smtClean="0">
                <a:latin typeface="Tahoma" pitchFamily="34" charset="0"/>
                <a:ea typeface="Tahoma" pitchFamily="34" charset="0"/>
                <a:cs typeface="Tahoma" pitchFamily="34" charset="0"/>
              </a:rPr>
              <a:t>In 2007 (210) E.L.T. 484 (S.C.) (</a:t>
            </a:r>
            <a:r>
              <a:rPr lang="en-US" sz="8000" i="1" dirty="0" err="1" smtClean="0">
                <a:latin typeface="Tahoma" pitchFamily="34" charset="0"/>
                <a:ea typeface="Tahoma" pitchFamily="34" charset="0"/>
                <a:cs typeface="Tahoma" pitchFamily="34" charset="0"/>
              </a:rPr>
              <a:t>Madhumilan</a:t>
            </a:r>
            <a:r>
              <a:rPr lang="en-US" sz="8000" i="1" dirty="0" smtClean="0">
                <a:latin typeface="Tahoma" pitchFamily="34" charset="0"/>
                <a:ea typeface="Tahoma" pitchFamily="34" charset="0"/>
                <a:cs typeface="Tahoma" pitchFamily="34" charset="0"/>
              </a:rPr>
              <a:t> </a:t>
            </a:r>
            <a:r>
              <a:rPr lang="en-US" sz="8000" i="1" dirty="0" err="1" smtClean="0">
                <a:latin typeface="Tahoma" pitchFamily="34" charset="0"/>
                <a:ea typeface="Tahoma" pitchFamily="34" charset="0"/>
                <a:cs typeface="Tahoma" pitchFamily="34" charset="0"/>
              </a:rPr>
              <a:t>Syntex</a:t>
            </a:r>
            <a:r>
              <a:rPr lang="en-US" sz="8000" i="1" dirty="0" smtClean="0">
                <a:latin typeface="Tahoma" pitchFamily="34" charset="0"/>
                <a:ea typeface="Tahoma" pitchFamily="34" charset="0"/>
                <a:cs typeface="Tahoma" pitchFamily="34" charset="0"/>
              </a:rPr>
              <a:t> Limited and Others</a:t>
            </a:r>
            <a:r>
              <a:rPr lang="en-US" sz="8000" dirty="0" smtClean="0">
                <a:latin typeface="Tahoma" pitchFamily="34" charset="0"/>
                <a:ea typeface="Tahoma" pitchFamily="34" charset="0"/>
                <a:cs typeface="Tahoma" pitchFamily="34" charset="0"/>
              </a:rPr>
              <a:t> v. U</a:t>
            </a:r>
            <a:r>
              <a:rPr lang="en-US" sz="8000" i="1" dirty="0" smtClean="0">
                <a:latin typeface="Tahoma" pitchFamily="34" charset="0"/>
                <a:ea typeface="Tahoma" pitchFamily="34" charset="0"/>
                <a:cs typeface="Tahoma" pitchFamily="34" charset="0"/>
              </a:rPr>
              <a:t>nion of India and Another</a:t>
            </a:r>
            <a:r>
              <a:rPr lang="en-US" sz="8000" dirty="0" smtClean="0">
                <a:latin typeface="Tahoma" pitchFamily="34" charset="0"/>
                <a:ea typeface="Tahoma" pitchFamily="34" charset="0"/>
                <a:cs typeface="Tahoma" pitchFamily="34" charset="0"/>
              </a:rPr>
              <a:t>), the Supreme Court held that it was no doubt true that the company is not a natural person but a “legal” or “juristic” person. That, however, did not mean that company is not liable to prosecution under the Act. “Corporate criminal liability” is not unknown to law. A juristic person is also subject to criminal liability under the relevant law. The only thing is that in a case of substantive sentence, the order is not enforceable and the juristic person cannot be ordered to suffer imprisonment. Other consequences, however, would ensue, e.g. payment of fine etc.</a:t>
            </a:r>
          </a:p>
          <a:p>
            <a:pPr>
              <a:spcAft>
                <a:spcPts val="600"/>
              </a:spcAft>
            </a:pPr>
            <a:endParaRPr lang="en-US" sz="8000" dirty="0" smtClean="0">
              <a:latin typeface="Tahoma" pitchFamily="34" charset="0"/>
              <a:ea typeface="Tahoma" pitchFamily="34" charset="0"/>
              <a:cs typeface="Tahoma" pitchFamily="34" charset="0"/>
            </a:endParaRPr>
          </a:p>
          <a:p>
            <a:pPr>
              <a:spcAft>
                <a:spcPts val="600"/>
              </a:spcAft>
            </a:pPr>
            <a:endParaRPr lang="en-US" sz="6200" dirty="0" smtClean="0">
              <a:latin typeface="Tahoma" pitchFamily="34" charset="0"/>
              <a:ea typeface="Tahoma" pitchFamily="34" charset="0"/>
              <a:cs typeface="Tahoma" pitchFamily="34" charset="0"/>
            </a:endParaRPr>
          </a:p>
          <a:p>
            <a:pPr>
              <a:spcAft>
                <a:spcPts val="600"/>
              </a:spcAft>
            </a:pPr>
            <a:endParaRPr lang="en-US" sz="5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t>Offences by companies</a:t>
            </a:r>
            <a:endParaRPr lang="en-US"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7600" dirty="0" smtClean="0">
                <a:latin typeface="Tahoma" pitchFamily="34" charset="0"/>
                <a:ea typeface="Tahoma" pitchFamily="34" charset="0"/>
                <a:cs typeface="Tahoma" pitchFamily="34" charset="0"/>
              </a:rPr>
              <a:t>Where an offence under this Act is committed by a company, then every person, who at the time the offence was committed, was in charge of, and was responsible to, the company for the conduct of business of the company, as well as the company, shall be deemed to be guilty of the offence shall be liable to be proceeded against and punished accordingly. Where an offence has been committed by a company and it is proved that the offence was committed with the consent or connivance of, or is attributable to any negligence, on the part of any Director, Manager, Secretary or other officer of the company, then such person shall also be deemed to be guilty of that offence and shall be proceeded against and punished accordingly.</a:t>
            </a:r>
          </a:p>
          <a:p>
            <a:pPr>
              <a:spcAft>
                <a:spcPts val="600"/>
              </a:spcAft>
            </a:pPr>
            <a:r>
              <a:rPr lang="en-US" sz="7600" dirty="0" smtClean="0">
                <a:latin typeface="Tahoma" pitchFamily="34" charset="0"/>
                <a:ea typeface="Tahoma" pitchFamily="34" charset="0"/>
                <a:cs typeface="Tahoma" pitchFamily="34" charset="0"/>
              </a:rPr>
              <a:t>Where the offence had been committed by a partnership firm or a limited liability partnership or a Hindu undivided family or a trust, the partner or </a:t>
            </a:r>
            <a:r>
              <a:rPr lang="en-US" sz="7600" dirty="0" err="1" smtClean="0">
                <a:latin typeface="Tahoma" pitchFamily="34" charset="0"/>
                <a:ea typeface="Tahoma" pitchFamily="34" charset="0"/>
                <a:cs typeface="Tahoma" pitchFamily="34" charset="0"/>
              </a:rPr>
              <a:t>kartha</a:t>
            </a:r>
            <a:r>
              <a:rPr lang="en-US" sz="7600" dirty="0" smtClean="0">
                <a:latin typeface="Tahoma" pitchFamily="34" charset="0"/>
                <a:ea typeface="Tahoma" pitchFamily="34" charset="0"/>
                <a:cs typeface="Tahoma" pitchFamily="34" charset="0"/>
              </a:rPr>
              <a:t> or managing trustee shall be deemed to be guilty of the offence and shall be liable to be proceeded against and punished accordingly.</a:t>
            </a:r>
          </a:p>
          <a:p>
            <a:pPr>
              <a:spcAft>
                <a:spcPts val="600"/>
              </a:spcAft>
            </a:pPr>
            <a:r>
              <a:rPr lang="en-US" sz="7600" dirty="0" smtClean="0">
                <a:latin typeface="Tahoma" pitchFamily="34" charset="0"/>
                <a:ea typeface="Tahoma" pitchFamily="34" charset="0"/>
                <a:cs typeface="Tahoma" pitchFamily="34" charset="0"/>
              </a:rPr>
              <a:t>However, if the person, who stands accused, was able to prove that the offence was committed without his knowledge or that he had exercised due diligence to prevent the commission of the offence, then he can escape punishment under this section.</a:t>
            </a:r>
          </a:p>
          <a:p>
            <a:pPr>
              <a:spcAft>
                <a:spcPts val="600"/>
              </a:spcAft>
              <a:buNone/>
            </a:pPr>
            <a:endParaRPr lang="en-US" sz="8000" dirty="0" smtClean="0">
              <a:latin typeface="Tahoma" pitchFamily="34" charset="0"/>
              <a:ea typeface="Tahoma" pitchFamily="34" charset="0"/>
              <a:cs typeface="Tahoma" pitchFamily="34" charset="0"/>
            </a:endParaRPr>
          </a:p>
          <a:p>
            <a:pPr>
              <a:spcAft>
                <a:spcPts val="600"/>
              </a:spcAft>
            </a:pPr>
            <a:endParaRPr lang="en-US" sz="6200" dirty="0" smtClean="0">
              <a:latin typeface="Tahoma" pitchFamily="34" charset="0"/>
              <a:ea typeface="Tahoma" pitchFamily="34" charset="0"/>
              <a:cs typeface="Tahoma" pitchFamily="34" charset="0"/>
            </a:endParaRPr>
          </a:p>
          <a:p>
            <a:pPr>
              <a:spcAft>
                <a:spcPts val="600"/>
              </a:spcAft>
            </a:pPr>
            <a:endParaRPr lang="en-US" sz="5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latin typeface="+mj-lt"/>
              </a:rPr>
              <a:t>VINAY SHRAFF </a:t>
            </a:r>
          </a:p>
          <a:p>
            <a:pPr>
              <a:buNone/>
            </a:pPr>
            <a:r>
              <a:rPr lang="en-US" b="1" dirty="0" smtClean="0">
                <a:latin typeface="+mj-lt"/>
              </a:rPr>
              <a:t>LLB, FCA, ACMA, ACS</a:t>
            </a:r>
          </a:p>
          <a:p>
            <a:pPr>
              <a:buNone/>
            </a:pPr>
            <a:r>
              <a:rPr lang="en-US" sz="2800" b="1" dirty="0" smtClean="0">
                <a:latin typeface="+mj-lt"/>
              </a:rPr>
              <a:t>HIGH COURTS, SUPREME COURT, TRIBUNALS</a:t>
            </a:r>
          </a:p>
          <a:p>
            <a:pPr>
              <a:buNone/>
            </a:pPr>
            <a:r>
              <a:rPr lang="en-IN" b="1" dirty="0" smtClean="0">
                <a:latin typeface="+mj-lt"/>
                <a:hlinkClick r:id="rId2"/>
              </a:rPr>
              <a:t>shraff@gmail.com</a:t>
            </a:r>
            <a:r>
              <a:rPr lang="en-IN" b="1" dirty="0" smtClean="0">
                <a:latin typeface="+mj-lt"/>
              </a:rPr>
              <a:t> </a:t>
            </a:r>
          </a:p>
          <a:p>
            <a:pPr>
              <a:buNone/>
            </a:pPr>
            <a:r>
              <a:rPr lang="en-IN" b="1" dirty="0" smtClean="0">
                <a:latin typeface="+mj-lt"/>
              </a:rPr>
              <a:t>Contact – 98300 61359</a:t>
            </a:r>
          </a:p>
          <a:p>
            <a:pPr>
              <a:buNone/>
            </a:pPr>
            <a:r>
              <a:rPr lang="en-US" b="1" dirty="0" smtClean="0">
                <a:latin typeface="+mj-lt"/>
              </a:rPr>
              <a:t>Mumbai, Ahmedabad, </a:t>
            </a:r>
            <a:r>
              <a:rPr lang="en-US" b="1" dirty="0" err="1" smtClean="0">
                <a:latin typeface="+mj-lt"/>
              </a:rPr>
              <a:t>Surat</a:t>
            </a:r>
            <a:r>
              <a:rPr lang="en-US" b="1" dirty="0" smtClean="0">
                <a:latin typeface="+mj-lt"/>
              </a:rPr>
              <a:t>, Kolkata, Delhi</a:t>
            </a:r>
            <a:endParaRPr lang="en-IN" b="1" dirty="0" smtClean="0">
              <a:latin typeface="+mj-lt"/>
            </a:endParaRP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Purpose of ARREST</a:t>
            </a:r>
            <a:endParaRPr lang="en-US" sz="3600" dirty="0"/>
          </a:p>
        </p:txBody>
      </p:sp>
      <p:sp>
        <p:nvSpPr>
          <p:cNvPr id="3" name="Content Placeholder 2"/>
          <p:cNvSpPr>
            <a:spLocks noGrp="1"/>
          </p:cNvSpPr>
          <p:nvPr>
            <p:ph idx="1"/>
          </p:nvPr>
        </p:nvSpPr>
        <p:spPr>
          <a:xfrm>
            <a:off x="142844" y="1571613"/>
            <a:ext cx="9001156" cy="4829188"/>
          </a:xfrm>
        </p:spPr>
        <p:txBody>
          <a:bodyPr>
            <a:normAutofit fontScale="25000" lnSpcReduction="20000"/>
          </a:bodyPr>
          <a:lstStyle/>
          <a:p>
            <a:pPr>
              <a:spcAft>
                <a:spcPts val="600"/>
              </a:spcAft>
            </a:pPr>
            <a:r>
              <a:rPr lang="en-US" sz="6400" dirty="0" err="1" smtClean="0">
                <a:latin typeface="Tahoma" pitchFamily="34" charset="0"/>
                <a:ea typeface="Tahoma" pitchFamily="34" charset="0"/>
                <a:cs typeface="Tahoma" pitchFamily="34" charset="0"/>
              </a:rPr>
              <a:t>Arnesh</a:t>
            </a:r>
            <a:r>
              <a:rPr lang="en-US" sz="6400" dirty="0" smtClean="0">
                <a:latin typeface="Tahoma" pitchFamily="34" charset="0"/>
                <a:ea typeface="Tahoma" pitchFamily="34" charset="0"/>
                <a:cs typeface="Tahoma" pitchFamily="34" charset="0"/>
              </a:rPr>
              <a:t> </a:t>
            </a:r>
            <a:r>
              <a:rPr lang="en-US" sz="6400" dirty="0" smtClean="0">
                <a:latin typeface="Tahoma" pitchFamily="34" charset="0"/>
                <a:ea typeface="Tahoma" pitchFamily="34" charset="0"/>
                <a:cs typeface="Tahoma" pitchFamily="34" charset="0"/>
              </a:rPr>
              <a:t>Kumar v. State of Bihar and Another [2014 (8) SCC 273]. </a:t>
            </a:r>
            <a:endParaRPr lang="en-US" sz="6400" dirty="0" smtClean="0">
              <a:latin typeface="Tahoma" pitchFamily="34" charset="0"/>
              <a:ea typeface="Tahoma" pitchFamily="34" charset="0"/>
              <a:cs typeface="Tahoma" pitchFamily="34" charset="0"/>
            </a:endParaRPr>
          </a:p>
          <a:p>
            <a:pPr>
              <a:spcAft>
                <a:spcPts val="600"/>
              </a:spcAft>
            </a:pPr>
            <a:r>
              <a:rPr lang="en-US" sz="6400" dirty="0" smtClean="0">
                <a:latin typeface="Tahoma" pitchFamily="34" charset="0"/>
                <a:ea typeface="Tahoma" pitchFamily="34" charset="0"/>
                <a:cs typeface="Tahoma" pitchFamily="34" charset="0"/>
              </a:rPr>
              <a:t>We believe that no arrest should be made only because the offence is non-</a:t>
            </a:r>
            <a:r>
              <a:rPr lang="en-US" sz="6400" dirty="0" err="1" smtClean="0">
                <a:latin typeface="Tahoma" pitchFamily="34" charset="0"/>
                <a:ea typeface="Tahoma" pitchFamily="34" charset="0"/>
                <a:cs typeface="Tahoma" pitchFamily="34" charset="0"/>
              </a:rPr>
              <a:t>bailable</a:t>
            </a:r>
            <a:r>
              <a:rPr lang="en-US" sz="6400" dirty="0" smtClean="0">
                <a:latin typeface="Tahoma" pitchFamily="34" charset="0"/>
                <a:ea typeface="Tahoma" pitchFamily="34" charset="0"/>
                <a:cs typeface="Tahoma" pitchFamily="34" charset="0"/>
              </a:rPr>
              <a:t> and cognizable and therefore, lawful for the police officers to do so. The existence of the power to arrest is one thing, the justification for the exercise of it is quite </a:t>
            </a:r>
            <a:r>
              <a:rPr lang="en-US" sz="6400" dirty="0" smtClean="0">
                <a:latin typeface="Tahoma" pitchFamily="34" charset="0"/>
                <a:ea typeface="Tahoma" pitchFamily="34" charset="0"/>
                <a:cs typeface="Tahoma" pitchFamily="34" charset="0"/>
              </a:rPr>
              <a:t>another.</a:t>
            </a:r>
          </a:p>
          <a:p>
            <a:pPr>
              <a:spcAft>
                <a:spcPts val="600"/>
              </a:spcAft>
            </a:pPr>
            <a:r>
              <a:rPr lang="en-US" sz="6400" dirty="0" smtClean="0">
                <a:latin typeface="Tahoma" pitchFamily="34" charset="0"/>
                <a:ea typeface="Tahoma" pitchFamily="34" charset="0"/>
                <a:cs typeface="Tahoma" pitchFamily="34" charset="0"/>
              </a:rPr>
              <a:t>Police officer before arrest, </a:t>
            </a:r>
            <a:r>
              <a:rPr lang="en-US" sz="6400" dirty="0" smtClean="0">
                <a:latin typeface="Tahoma" pitchFamily="34" charset="0"/>
                <a:ea typeface="Tahoma" pitchFamily="34" charset="0"/>
                <a:cs typeface="Tahoma" pitchFamily="34" charset="0"/>
              </a:rPr>
              <a:t>has </a:t>
            </a:r>
            <a:r>
              <a:rPr lang="en-US" sz="6400" dirty="0" smtClean="0">
                <a:latin typeface="Tahoma" pitchFamily="34" charset="0"/>
                <a:ea typeface="Tahoma" pitchFamily="34" charset="0"/>
                <a:cs typeface="Tahoma" pitchFamily="34" charset="0"/>
              </a:rPr>
              <a:t>to be further satisfied that such arrest is necessary to prevent such person from committing any further offence; </a:t>
            </a:r>
            <a:r>
              <a:rPr lang="en-US" sz="6400" dirty="0" smtClean="0">
                <a:latin typeface="Tahoma" pitchFamily="34" charset="0"/>
                <a:ea typeface="Tahoma" pitchFamily="34" charset="0"/>
                <a:cs typeface="Tahoma" pitchFamily="34" charset="0"/>
              </a:rPr>
              <a:t>or </a:t>
            </a:r>
            <a:r>
              <a:rPr lang="en-US" sz="6400" dirty="0" smtClean="0">
                <a:latin typeface="Tahoma" pitchFamily="34" charset="0"/>
                <a:ea typeface="Tahoma" pitchFamily="34" charset="0"/>
                <a:cs typeface="Tahoma" pitchFamily="34" charset="0"/>
              </a:rPr>
              <a:t>for proper investigation of the case; or to prevent the accused from causing the evidence of the offence to disappear; or tampering with such evidence in any manner; or to prevent such person from making any inducement, threat or promise to a witness so as to dissuade him from disclosing such facts to the Court or the police officer; or unless such accused person is arrested, his presence in the court whenever required cannot be ensured. These are the conclusions, which one may reach based on facts.</a:t>
            </a:r>
          </a:p>
          <a:p>
            <a:pPr>
              <a:spcAft>
                <a:spcPts val="600"/>
              </a:spcAft>
            </a:pPr>
            <a:r>
              <a:rPr lang="en-US" sz="6400" dirty="0" smtClean="0">
                <a:latin typeface="Tahoma" pitchFamily="34" charset="0"/>
                <a:ea typeface="Tahoma" pitchFamily="34" charset="0"/>
                <a:cs typeface="Tahoma" pitchFamily="34" charset="0"/>
              </a:rPr>
              <a:t>In pith and core, the police office before arrest must put a question to himself, why arrest? Is it really required? What purpose it will serve? What object it will achieve? It is only after these questions are addressed and one or the other conditions as enumerated above is satisfied, the power of arrest needs to be exercised. </a:t>
            </a:r>
            <a:endParaRPr lang="en-US" sz="6400" dirty="0" smtClean="0">
              <a:latin typeface="Tahoma" pitchFamily="34" charset="0"/>
              <a:ea typeface="Tahoma" pitchFamily="34" charset="0"/>
              <a:cs typeface="Tahoma" pitchFamily="34" charset="0"/>
            </a:endParaRPr>
          </a:p>
          <a:p>
            <a:pPr>
              <a:spcAft>
                <a:spcPts val="600"/>
              </a:spcAft>
            </a:pPr>
            <a:r>
              <a:rPr lang="en-US" sz="6400" dirty="0" smtClean="0">
                <a:latin typeface="Tahoma" pitchFamily="34" charset="0"/>
                <a:ea typeface="Tahoma" pitchFamily="34" charset="0"/>
                <a:cs typeface="Tahoma" pitchFamily="34" charset="0"/>
              </a:rPr>
              <a:t>If the arrest effected by the police officer does not satisfy the requirements of </a:t>
            </a:r>
            <a:r>
              <a:rPr lang="en-US" sz="6400" u="sng" dirty="0" smtClean="0">
                <a:latin typeface="Tahoma" pitchFamily="34" charset="0"/>
                <a:ea typeface="Tahoma" pitchFamily="34" charset="0"/>
                <a:cs typeface="Tahoma" pitchFamily="34" charset="0"/>
              </a:rPr>
              <a:t>Section 41</a:t>
            </a:r>
            <a:r>
              <a:rPr lang="en-US" sz="6400" dirty="0" smtClean="0">
                <a:latin typeface="Tahoma" pitchFamily="34" charset="0"/>
                <a:ea typeface="Tahoma" pitchFamily="34" charset="0"/>
                <a:cs typeface="Tahoma" pitchFamily="34" charset="0"/>
              </a:rPr>
              <a:t> of the Code, Magistrate is duty bound not to </a:t>
            </a:r>
            <a:r>
              <a:rPr lang="en-US" sz="6400" dirty="0" err="1" smtClean="0">
                <a:latin typeface="Tahoma" pitchFamily="34" charset="0"/>
                <a:ea typeface="Tahoma" pitchFamily="34" charset="0"/>
                <a:cs typeface="Tahoma" pitchFamily="34" charset="0"/>
              </a:rPr>
              <a:t>authorise</a:t>
            </a:r>
            <a:r>
              <a:rPr lang="en-US" sz="6400" dirty="0" smtClean="0">
                <a:latin typeface="Tahoma" pitchFamily="34" charset="0"/>
                <a:ea typeface="Tahoma" pitchFamily="34" charset="0"/>
                <a:cs typeface="Tahoma" pitchFamily="34" charset="0"/>
              </a:rPr>
              <a:t> his further detention and release the accused. </a:t>
            </a:r>
            <a:endParaRPr lang="en-US" sz="6400" dirty="0" smtClean="0">
              <a:latin typeface="Tahoma" pitchFamily="34" charset="0"/>
              <a:ea typeface="Tahoma" pitchFamily="34" charset="0"/>
              <a:cs typeface="Tahoma" pitchFamily="34" charset="0"/>
            </a:endParaRPr>
          </a:p>
          <a:p>
            <a:pPr>
              <a:spcAft>
                <a:spcPts val="600"/>
              </a:spcAft>
            </a:pPr>
            <a:r>
              <a:rPr lang="en-US" sz="6400" dirty="0" smtClean="0">
                <a:latin typeface="Tahoma" pitchFamily="34" charset="0"/>
                <a:ea typeface="Tahoma" pitchFamily="34" charset="0"/>
                <a:cs typeface="Tahoma" pitchFamily="34" charset="0"/>
              </a:rPr>
              <a:t>We hasten to add that the directions aforesaid shall not only apply to the cases under Section 498-A of the I.P.C. or Section 4 of the Dowry Prohibition Act, the case in hand, but also such cases where offence is punishable with imprisonment for a term which may be less than seven years or which may extend to seven years; whether with or without fine.</a:t>
            </a:r>
          </a:p>
          <a:p>
            <a:pPr>
              <a:spcAft>
                <a:spcPts val="600"/>
              </a:spcAft>
            </a:pPr>
            <a:endParaRPr lang="en-US" sz="5400" dirty="0" smtClean="0">
              <a:latin typeface="Tahoma" pitchFamily="34" charset="0"/>
              <a:ea typeface="Tahoma" pitchFamily="34" charset="0"/>
              <a:cs typeface="Tahoma" pitchFamily="34" charset="0"/>
            </a:endParaRPr>
          </a:p>
          <a:p>
            <a:pPr>
              <a:spcAft>
                <a:spcPts val="600"/>
              </a:spcAft>
            </a:pPr>
            <a:endParaRPr lang="en-US" sz="4900" dirty="0" smtClean="0">
              <a:latin typeface="Tahoma" pitchFamily="34" charset="0"/>
              <a:ea typeface="Tahoma" pitchFamily="34" charset="0"/>
              <a:cs typeface="Tahoma" pitchFamily="34" charset="0"/>
            </a:endParaRPr>
          </a:p>
          <a:p>
            <a:pPr>
              <a:spcAft>
                <a:spcPts val="600"/>
              </a:spcAft>
            </a:pPr>
            <a:endParaRPr lang="en-US" sz="4900" dirty="0" smtClean="0">
              <a:latin typeface="Tahoma" pitchFamily="34" charset="0"/>
              <a:ea typeface="Tahoma" pitchFamily="34" charset="0"/>
              <a:cs typeface="Tahoma" pitchFamily="34" charset="0"/>
            </a:endParaRPr>
          </a:p>
          <a:p>
            <a:pPr>
              <a:spcAft>
                <a:spcPts val="600"/>
              </a:spcAft>
            </a:pPr>
            <a:endParaRPr lang="en-US" sz="6800" dirty="0" smtClean="0">
              <a:latin typeface="Tahoma" pitchFamily="34" charset="0"/>
              <a:ea typeface="Tahoma" pitchFamily="34" charset="0"/>
              <a:cs typeface="Tahoma" pitchFamily="34" charset="0"/>
            </a:endParaRPr>
          </a:p>
          <a:p>
            <a:pPr>
              <a:lnSpc>
                <a:spcPct val="170000"/>
              </a:lnSpc>
              <a:buNone/>
            </a:pPr>
            <a:endParaRPr lang="en-US" dirty="0" smtClean="0">
              <a:latin typeface="Tahoma" pitchFamily="34" charset="0"/>
              <a:ea typeface="Tahoma" pitchFamily="34" charset="0"/>
              <a:cs typeface="Tahoma" pitchFamily="34" charset="0"/>
            </a:endParaRPr>
          </a:p>
          <a:p>
            <a:endParaRPr lang="en-US"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3600" dirty="0" smtClean="0"/>
              <a:t>Concept </a:t>
            </a:r>
            <a:r>
              <a:rPr lang="en-US" sz="3600" dirty="0" smtClean="0"/>
              <a:t>of bail </a:t>
            </a:r>
            <a:br>
              <a:rPr lang="en-US" sz="3600" dirty="0" smtClean="0"/>
            </a:br>
            <a:endParaRPr lang="en-US" sz="3600" dirty="0"/>
          </a:p>
        </p:txBody>
      </p:sp>
      <p:sp>
        <p:nvSpPr>
          <p:cNvPr id="3" name="Content Placeholder 2"/>
          <p:cNvSpPr>
            <a:spLocks noGrp="1"/>
          </p:cNvSpPr>
          <p:nvPr>
            <p:ph idx="1"/>
          </p:nvPr>
        </p:nvSpPr>
        <p:spPr/>
        <p:txBody>
          <a:bodyPr>
            <a:normAutofit fontScale="25000" lnSpcReduction="20000"/>
          </a:bodyPr>
          <a:lstStyle/>
          <a:p>
            <a:pPr defTabSz="514350">
              <a:lnSpc>
                <a:spcPct val="120000"/>
              </a:lnSpc>
              <a:spcAft>
                <a:spcPts val="600"/>
              </a:spcAft>
              <a:buClr>
                <a:srgbClr val="D82914"/>
              </a:buClr>
              <a:buSzPct val="90000"/>
              <a:defRPr/>
            </a:pPr>
            <a:r>
              <a:rPr lang="en-US" sz="7200" dirty="0" smtClean="0">
                <a:latin typeface="Tahoma" pitchFamily="34" charset="0"/>
                <a:ea typeface="Tahoma" pitchFamily="34" charset="0"/>
                <a:cs typeface="Tahoma" pitchFamily="34" charset="0"/>
              </a:rPr>
              <a:t>Non-cognizable offences are those offences where a person cannot be arrested without warrant issued by competent authority. </a:t>
            </a:r>
          </a:p>
          <a:p>
            <a:pPr defTabSz="514350">
              <a:lnSpc>
                <a:spcPct val="120000"/>
              </a:lnSpc>
              <a:spcAft>
                <a:spcPts val="600"/>
              </a:spcAft>
              <a:buClr>
                <a:srgbClr val="D82914"/>
              </a:buClr>
              <a:buSzPct val="90000"/>
              <a:defRPr/>
            </a:pPr>
            <a:r>
              <a:rPr lang="en-US" sz="7200" dirty="0" smtClean="0">
                <a:latin typeface="Tahoma" pitchFamily="34" charset="0"/>
                <a:ea typeface="Tahoma" pitchFamily="34" charset="0"/>
                <a:cs typeface="Tahoma" pitchFamily="34" charset="0"/>
              </a:rPr>
              <a:t>Cognizable offences are those offences where a person can be arrested without any arrest warrant . </a:t>
            </a:r>
          </a:p>
          <a:p>
            <a:pPr defTabSz="514350">
              <a:lnSpc>
                <a:spcPct val="120000"/>
              </a:lnSpc>
              <a:spcAft>
                <a:spcPts val="600"/>
              </a:spcAft>
              <a:buClr>
                <a:srgbClr val="D82914"/>
              </a:buClr>
              <a:buSzPct val="90000"/>
              <a:defRPr/>
            </a:pPr>
            <a:r>
              <a:rPr lang="en-US" sz="7200" dirty="0" smtClean="0">
                <a:latin typeface="Tahoma" pitchFamily="34" charset="0"/>
                <a:ea typeface="Tahoma" pitchFamily="34" charset="0"/>
                <a:cs typeface="Tahoma" pitchFamily="34" charset="0"/>
              </a:rPr>
              <a:t>Section </a:t>
            </a:r>
            <a:r>
              <a:rPr lang="en-US" sz="7200" dirty="0" smtClean="0">
                <a:latin typeface="Tahoma" pitchFamily="34" charset="0"/>
                <a:ea typeface="Tahoma" pitchFamily="34" charset="0"/>
                <a:cs typeface="Tahoma" pitchFamily="34" charset="0"/>
              </a:rPr>
              <a:t>2(a) of </a:t>
            </a:r>
            <a:r>
              <a:rPr lang="en-US" sz="7200" dirty="0" err="1" smtClean="0">
                <a:latin typeface="Tahoma" pitchFamily="34" charset="0"/>
                <a:ea typeface="Tahoma" pitchFamily="34" charset="0"/>
                <a:cs typeface="Tahoma" pitchFamily="34" charset="0"/>
              </a:rPr>
              <a:t>CrPC</a:t>
            </a:r>
            <a:r>
              <a:rPr lang="en-US" sz="7200" dirty="0" smtClean="0">
                <a:latin typeface="Tahoma" pitchFamily="34" charset="0"/>
                <a:ea typeface="Tahoma" pitchFamily="34" charset="0"/>
                <a:cs typeface="Tahoma" pitchFamily="34" charset="0"/>
              </a:rPr>
              <a:t> defines </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offences as the offence that has been shown in the First Schedule as </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or which is made </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by any other law for the time being in force. The first schedule of the </a:t>
            </a:r>
            <a:r>
              <a:rPr lang="en-US" sz="7200" dirty="0" err="1" smtClean="0">
                <a:latin typeface="Tahoma" pitchFamily="34" charset="0"/>
                <a:ea typeface="Tahoma" pitchFamily="34" charset="0"/>
                <a:cs typeface="Tahoma" pitchFamily="34" charset="0"/>
              </a:rPr>
              <a:t>CrPC</a:t>
            </a:r>
            <a:r>
              <a:rPr lang="en-US" sz="7200" dirty="0" smtClean="0">
                <a:latin typeface="Tahoma" pitchFamily="34" charset="0"/>
                <a:ea typeface="Tahoma" pitchFamily="34" charset="0"/>
                <a:cs typeface="Tahoma" pitchFamily="34" charset="0"/>
              </a:rPr>
              <a:t> is divided into two parts wherein the first part deals with the offences given under IPC and the second part deals with the offences under other laws. </a:t>
            </a:r>
          </a:p>
          <a:p>
            <a:pPr defTabSz="514350">
              <a:lnSpc>
                <a:spcPct val="120000"/>
              </a:lnSpc>
              <a:spcAft>
                <a:spcPts val="600"/>
              </a:spcAft>
              <a:buClr>
                <a:srgbClr val="D82914"/>
              </a:buClr>
              <a:buSzPct val="90000"/>
              <a:defRPr/>
            </a:pPr>
            <a:r>
              <a:rPr lang="en-US" sz="7200" dirty="0" smtClean="0">
                <a:latin typeface="Tahoma" pitchFamily="34" charset="0"/>
                <a:ea typeface="Tahoma" pitchFamily="34" charset="0"/>
                <a:cs typeface="Tahoma" pitchFamily="34" charset="0"/>
              </a:rPr>
              <a:t>Non-</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offence includes all those offences which are not included in </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offence in the First Schedule.</a:t>
            </a:r>
          </a:p>
          <a:p>
            <a:pPr defTabSz="514350">
              <a:lnSpc>
                <a:spcPct val="120000"/>
              </a:lnSpc>
              <a:spcAft>
                <a:spcPts val="600"/>
              </a:spcAft>
              <a:buClr>
                <a:srgbClr val="D82914"/>
              </a:buClr>
              <a:buSzPct val="90000"/>
              <a:defRPr/>
            </a:pPr>
            <a:r>
              <a:rPr lang="en-US" sz="7200" dirty="0" smtClean="0">
                <a:latin typeface="Tahoma" pitchFamily="34" charset="0"/>
                <a:ea typeface="Tahoma" pitchFamily="34" charset="0"/>
                <a:cs typeface="Tahoma" pitchFamily="34" charset="0"/>
              </a:rPr>
              <a:t>The term ‘non-</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doesn’t imply that bail can’t be granted at all. It simply means that the accused can’t claim it as a matter of their right at the time of the arrest or custody. But they can approach the court when while they are under trial. In non-</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offences, its the court’s discretion to grant bail to the accused.</a:t>
            </a:r>
          </a:p>
          <a:p>
            <a:pPr>
              <a:spcAft>
                <a:spcPts val="600"/>
              </a:spcAft>
            </a:pPr>
            <a:endParaRPr lang="en-IN"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 JURISPRUDENCE ON BAIL</a:t>
            </a:r>
            <a:endParaRPr lang="en-US" sz="3600"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7200" dirty="0" smtClean="0">
                <a:latin typeface="Tahoma" pitchFamily="34" charset="0"/>
                <a:ea typeface="Tahoma" pitchFamily="34" charset="0"/>
                <a:cs typeface="Tahoma" pitchFamily="34" charset="0"/>
              </a:rPr>
              <a:t>Section 436 and Section 437 </a:t>
            </a:r>
            <a:r>
              <a:rPr lang="en-US" sz="7200" dirty="0" err="1" smtClean="0">
                <a:latin typeface="Tahoma" pitchFamily="34" charset="0"/>
                <a:ea typeface="Tahoma" pitchFamily="34" charset="0"/>
                <a:cs typeface="Tahoma" pitchFamily="34" charset="0"/>
              </a:rPr>
              <a:t>CrPC</a:t>
            </a:r>
            <a:r>
              <a:rPr lang="en-US" sz="7200" dirty="0" smtClean="0">
                <a:latin typeface="Tahoma" pitchFamily="34" charset="0"/>
                <a:ea typeface="Tahoma" pitchFamily="34" charset="0"/>
                <a:cs typeface="Tahoma" pitchFamily="34" charset="0"/>
              </a:rPr>
              <a:t> deal with </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and non-</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offences respectively. Section 438 </a:t>
            </a:r>
            <a:r>
              <a:rPr lang="en-US" sz="7200" dirty="0" err="1" smtClean="0">
                <a:latin typeface="Tahoma" pitchFamily="34" charset="0"/>
                <a:ea typeface="Tahoma" pitchFamily="34" charset="0"/>
                <a:cs typeface="Tahoma" pitchFamily="34" charset="0"/>
              </a:rPr>
              <a:t>CrPC</a:t>
            </a:r>
            <a:r>
              <a:rPr lang="en-US" sz="7200" dirty="0" smtClean="0">
                <a:latin typeface="Tahoma" pitchFamily="34" charset="0"/>
                <a:ea typeface="Tahoma" pitchFamily="34" charset="0"/>
                <a:cs typeface="Tahoma" pitchFamily="34" charset="0"/>
              </a:rPr>
              <a:t> deals with anticipatory bail.</a:t>
            </a:r>
          </a:p>
          <a:p>
            <a:pPr>
              <a:spcAft>
                <a:spcPts val="600"/>
              </a:spcAft>
            </a:pPr>
            <a:r>
              <a:rPr lang="en-US" sz="7200" dirty="0" smtClean="0">
                <a:latin typeface="Tahoma" pitchFamily="34" charset="0"/>
                <a:ea typeface="Tahoma" pitchFamily="34" charset="0"/>
                <a:cs typeface="Tahoma" pitchFamily="34" charset="0"/>
              </a:rPr>
              <a:t>For non-</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offence one has to move an application setting out the grounds for the grant of bail. In case the court is convinced that bail should be granted it passes the order after hearing the arguments. At that stage one has to fill in the bail bond duly signed by the surety and to be filled through his advocate. In some cases while granting bail the court directs for personal bond as well as security in cash.</a:t>
            </a:r>
          </a:p>
          <a:p>
            <a:pPr>
              <a:spcAft>
                <a:spcPts val="600"/>
              </a:spcAft>
            </a:pPr>
            <a:r>
              <a:rPr lang="en-US" sz="7200" dirty="0" smtClean="0">
                <a:latin typeface="Tahoma" pitchFamily="34" charset="0"/>
                <a:ea typeface="Tahoma" pitchFamily="34" charset="0"/>
                <a:cs typeface="Tahoma" pitchFamily="34" charset="0"/>
              </a:rPr>
              <a:t>One of the fundamental Principle of the Indian criminal justice system stipulates that punishment should begin only after conviction. Hence, the right to liberty cannot be taken away from a person unless it is under the law. The Apex Court in </a:t>
            </a:r>
            <a:r>
              <a:rPr lang="en-US" sz="7200" i="1" dirty="0" err="1" smtClean="0">
                <a:latin typeface="Tahoma" pitchFamily="34" charset="0"/>
                <a:ea typeface="Tahoma" pitchFamily="34" charset="0"/>
                <a:cs typeface="Tahoma" pitchFamily="34" charset="0"/>
              </a:rPr>
              <a:t>Maneka</a:t>
            </a:r>
            <a:r>
              <a:rPr lang="en-US" sz="7200" i="1" dirty="0" smtClean="0">
                <a:latin typeface="Tahoma" pitchFamily="34" charset="0"/>
                <a:ea typeface="Tahoma" pitchFamily="34" charset="0"/>
                <a:cs typeface="Tahoma" pitchFamily="34" charset="0"/>
              </a:rPr>
              <a:t> Gandhi </a:t>
            </a:r>
            <a:r>
              <a:rPr lang="en-US" sz="7200" dirty="0" smtClean="0">
                <a:latin typeface="Tahoma" pitchFamily="34" charset="0"/>
                <a:ea typeface="Tahoma" pitchFamily="34" charset="0"/>
                <a:cs typeface="Tahoma" pitchFamily="34" charset="0"/>
              </a:rPr>
              <a:t>v</a:t>
            </a:r>
            <a:r>
              <a:rPr lang="en-US" sz="7200" i="1" dirty="0" smtClean="0">
                <a:latin typeface="Tahoma" pitchFamily="34" charset="0"/>
                <a:ea typeface="Tahoma" pitchFamily="34" charset="0"/>
                <a:cs typeface="Tahoma" pitchFamily="34" charset="0"/>
              </a:rPr>
              <a:t>. Union of India </a:t>
            </a:r>
            <a:r>
              <a:rPr lang="en-US" sz="7200" b="1" i="1" dirty="0" smtClean="0">
                <a:latin typeface="Tahoma" pitchFamily="34" charset="0"/>
                <a:ea typeface="Tahoma" pitchFamily="34" charset="0"/>
                <a:cs typeface="Tahoma" pitchFamily="34" charset="0"/>
              </a:rPr>
              <a:t>- </a:t>
            </a:r>
            <a:r>
              <a:rPr lang="en-US" sz="7200" dirty="0" smtClean="0">
                <a:latin typeface="Tahoma" pitchFamily="34" charset="0"/>
                <a:ea typeface="Tahoma" pitchFamily="34" charset="0"/>
                <a:cs typeface="Tahoma" pitchFamily="34" charset="0"/>
              </a:rPr>
              <a:t>AIR 1978 SC 597observed that depriving someone of their liberty without due process must be considered as a punishment.</a:t>
            </a:r>
          </a:p>
          <a:p>
            <a:pPr>
              <a:spcAft>
                <a:spcPts val="600"/>
              </a:spcAft>
            </a:pPr>
            <a:r>
              <a:rPr lang="en-US" sz="7200" dirty="0" smtClean="0">
                <a:latin typeface="Tahoma" pitchFamily="34" charset="0"/>
                <a:ea typeface="Tahoma" pitchFamily="34" charset="0"/>
                <a:cs typeface="Tahoma" pitchFamily="34" charset="0"/>
              </a:rPr>
              <a:t>If the bail application is refused, it must also complete the trial expeditiously as specified in Section 437(6) </a:t>
            </a:r>
            <a:r>
              <a:rPr lang="en-US" sz="7200" dirty="0" err="1" smtClean="0">
                <a:latin typeface="Tahoma" pitchFamily="34" charset="0"/>
                <a:ea typeface="Tahoma" pitchFamily="34" charset="0"/>
                <a:cs typeface="Tahoma" pitchFamily="34" charset="0"/>
              </a:rPr>
              <a:t>CrPC</a:t>
            </a:r>
            <a:r>
              <a:rPr lang="en-US" sz="7200" dirty="0" smtClean="0">
                <a:latin typeface="Tahoma" pitchFamily="34" charset="0"/>
                <a:ea typeface="Tahoma" pitchFamily="34" charset="0"/>
                <a:cs typeface="Tahoma" pitchFamily="34" charset="0"/>
              </a:rPr>
              <a:t>. </a:t>
            </a:r>
          </a:p>
          <a:p>
            <a:pPr>
              <a:spcAft>
                <a:spcPts val="600"/>
              </a:spcAft>
            </a:pPr>
            <a:r>
              <a:rPr lang="en-US" sz="7200" dirty="0" smtClean="0">
                <a:latin typeface="Tahoma" pitchFamily="34" charset="0"/>
                <a:ea typeface="Tahoma" pitchFamily="34" charset="0"/>
                <a:cs typeface="Tahoma" pitchFamily="34" charset="0"/>
              </a:rPr>
              <a:t>In</a:t>
            </a:r>
            <a:r>
              <a:rPr lang="en-US" sz="7200" i="1" dirty="0" smtClean="0">
                <a:latin typeface="Tahoma" pitchFamily="34" charset="0"/>
                <a:ea typeface="Tahoma" pitchFamily="34" charset="0"/>
                <a:cs typeface="Tahoma" pitchFamily="34" charset="0"/>
              </a:rPr>
              <a:t> Common Cause v. Union of India -</a:t>
            </a:r>
            <a:r>
              <a:rPr lang="en-US" sz="7200" dirty="0" smtClean="0">
                <a:latin typeface="Tahoma" pitchFamily="34" charset="0"/>
                <a:ea typeface="Tahoma" pitchFamily="34" charset="0"/>
                <a:cs typeface="Tahoma" pitchFamily="34" charset="0"/>
              </a:rPr>
              <a:t> AIR 1996 SC 1619.</a:t>
            </a:r>
            <a:r>
              <a:rPr lang="en-US" sz="7200" i="1" dirty="0" smtClean="0">
                <a:latin typeface="Tahoma" pitchFamily="34" charset="0"/>
                <a:ea typeface="Tahoma" pitchFamily="34" charset="0"/>
                <a:cs typeface="Tahoma" pitchFamily="34" charset="0"/>
              </a:rPr>
              <a:t>,</a:t>
            </a:r>
            <a:r>
              <a:rPr lang="en-US" sz="7200" dirty="0" smtClean="0">
                <a:latin typeface="Tahoma" pitchFamily="34" charset="0"/>
                <a:ea typeface="Tahoma" pitchFamily="34" charset="0"/>
                <a:cs typeface="Tahoma" pitchFamily="34" charset="0"/>
              </a:rPr>
              <a:t> the court held that if the court finds it is not proper to release the under-trial prisoner at this stage of the criminal proceeding, then the court should pass at least necessary orders for concluding trial as expeditiously as possible.</a:t>
            </a: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sz="2000" dirty="0" smtClean="0"/>
          </a:p>
          <a:p>
            <a:pPr>
              <a:spcAft>
                <a:spcPts val="600"/>
              </a:spcAft>
            </a:pPr>
            <a:endParaRPr lang="en-IN"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 JURISPRUDENCE ON BAIL</a:t>
            </a:r>
            <a:endParaRPr lang="en-US" sz="3600"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8000" dirty="0" smtClean="0">
                <a:latin typeface="Tahoma" pitchFamily="34" charset="0"/>
                <a:ea typeface="Tahoma" pitchFamily="34" charset="0"/>
                <a:cs typeface="Tahoma" pitchFamily="34" charset="0"/>
              </a:rPr>
              <a:t>Clubbing near impossible conditions with the bail order would tantamount to denial of bail. It would be like paying lip service to the cause of bail while keeping the relief itself out of bounds for the applicant.</a:t>
            </a:r>
          </a:p>
          <a:p>
            <a:pPr>
              <a:spcAft>
                <a:spcPts val="600"/>
              </a:spcAft>
            </a:pPr>
            <a:r>
              <a:rPr lang="en-US" sz="8000" dirty="0" smtClean="0">
                <a:latin typeface="Tahoma" pitchFamily="34" charset="0"/>
                <a:ea typeface="Tahoma" pitchFamily="34" charset="0"/>
                <a:cs typeface="Tahoma" pitchFamily="34" charset="0"/>
              </a:rPr>
              <a:t>It has been traced out that the concept of bail emerges to secure personal liberty protected under Article 21 of the constitution, of the person charged with some offence. </a:t>
            </a:r>
          </a:p>
          <a:p>
            <a:pPr>
              <a:spcAft>
                <a:spcPts val="600"/>
              </a:spcAft>
            </a:pPr>
            <a:r>
              <a:rPr lang="en-US" sz="8000" dirty="0" smtClean="0">
                <a:latin typeface="Tahoma" pitchFamily="34" charset="0"/>
                <a:ea typeface="Tahoma" pitchFamily="34" charset="0"/>
                <a:cs typeface="Tahoma" pitchFamily="34" charset="0"/>
              </a:rPr>
              <a:t>In</a:t>
            </a:r>
            <a:r>
              <a:rPr lang="en-US" sz="8000" b="1" dirty="0" smtClean="0">
                <a:latin typeface="Tahoma" pitchFamily="34" charset="0"/>
                <a:ea typeface="Tahoma" pitchFamily="34" charset="0"/>
                <a:cs typeface="Tahoma" pitchFamily="34" charset="0"/>
              </a:rPr>
              <a:t> </a:t>
            </a:r>
            <a:r>
              <a:rPr lang="en-US" sz="8000" b="1" i="1" dirty="0" smtClean="0">
                <a:latin typeface="Tahoma" pitchFamily="34" charset="0"/>
                <a:ea typeface="Tahoma" pitchFamily="34" charset="0"/>
                <a:cs typeface="Tahoma" pitchFamily="34" charset="0"/>
              </a:rPr>
              <a:t>LT. Col. Prasad </a:t>
            </a:r>
            <a:r>
              <a:rPr lang="en-US" sz="8000" b="1" i="1" dirty="0" err="1" smtClean="0">
                <a:latin typeface="Tahoma" pitchFamily="34" charset="0"/>
                <a:ea typeface="Tahoma" pitchFamily="34" charset="0"/>
                <a:cs typeface="Tahoma" pitchFamily="34" charset="0"/>
              </a:rPr>
              <a:t>Shrikant</a:t>
            </a:r>
            <a:r>
              <a:rPr lang="en-US" sz="8000" b="1" i="1" dirty="0" smtClean="0">
                <a:latin typeface="Tahoma" pitchFamily="34" charset="0"/>
                <a:ea typeface="Tahoma" pitchFamily="34" charset="0"/>
                <a:cs typeface="Tahoma" pitchFamily="34" charset="0"/>
              </a:rPr>
              <a:t> </a:t>
            </a:r>
            <a:r>
              <a:rPr lang="en-US" sz="8000" b="1" i="1" dirty="0" err="1" smtClean="0">
                <a:latin typeface="Tahoma" pitchFamily="34" charset="0"/>
                <a:ea typeface="Tahoma" pitchFamily="34" charset="0"/>
                <a:cs typeface="Tahoma" pitchFamily="34" charset="0"/>
              </a:rPr>
              <a:t>Purohit</a:t>
            </a:r>
            <a:r>
              <a:rPr lang="en-US" sz="8000" b="1" i="1" dirty="0" smtClean="0">
                <a:latin typeface="Tahoma" pitchFamily="34" charset="0"/>
                <a:ea typeface="Tahoma" pitchFamily="34" charset="0"/>
                <a:cs typeface="Tahoma" pitchFamily="34" charset="0"/>
              </a:rPr>
              <a:t> v. State of Maharashtra</a:t>
            </a:r>
            <a:r>
              <a:rPr lang="en-US" sz="8000" b="1" i="1" u="sng" dirty="0" smtClean="0">
                <a:latin typeface="Tahoma" pitchFamily="34" charset="0"/>
                <a:ea typeface="Tahoma" pitchFamily="34" charset="0"/>
                <a:cs typeface="Tahoma" pitchFamily="34" charset="0"/>
              </a:rPr>
              <a:t> </a:t>
            </a:r>
            <a:r>
              <a:rPr lang="en-US" sz="8000" dirty="0" smtClean="0">
                <a:latin typeface="Tahoma" pitchFamily="34" charset="0"/>
                <a:ea typeface="Tahoma" pitchFamily="34" charset="0"/>
                <a:cs typeface="Tahoma" pitchFamily="34" charset="0"/>
              </a:rPr>
              <a:t>(2018) 11 SCC 458 the court said that an accused person has a right to make successive applications for bail, the court entertaining such subsequent bail application must consider the reason and ground on which the earlier bail application was rejected. And, in the case where bail is granted, the court should record reasons which persuaded the court to take a view different from the one taken in the earlier application.</a:t>
            </a:r>
          </a:p>
          <a:p>
            <a:pPr>
              <a:spcAft>
                <a:spcPts val="600"/>
              </a:spcAft>
            </a:pPr>
            <a:r>
              <a:rPr lang="en-US" sz="8000" dirty="0" smtClean="0">
                <a:latin typeface="Tahoma" pitchFamily="34" charset="0"/>
                <a:ea typeface="Tahoma" pitchFamily="34" charset="0"/>
                <a:cs typeface="Tahoma" pitchFamily="34" charset="0"/>
              </a:rPr>
              <a:t>Once it is obvious that a timely trial would not be possible and the accused has suffered incarceration for a significant period of time, Courts would ordinarily be obligated to enlarge them on bail.</a:t>
            </a:r>
          </a:p>
          <a:p>
            <a:pPr>
              <a:spcAft>
                <a:spcPts val="600"/>
              </a:spcAft>
            </a:pPr>
            <a:endParaRPr lang="en-US" sz="8000"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sz="2000" dirty="0" smtClean="0"/>
          </a:p>
          <a:p>
            <a:pPr>
              <a:spcAft>
                <a:spcPts val="600"/>
              </a:spcAft>
            </a:pPr>
            <a:endParaRPr lang="en-IN"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 JURISPRUDENCE ON BAIL</a:t>
            </a:r>
            <a:endParaRPr lang="en-US" sz="3600" dirty="0"/>
          </a:p>
        </p:txBody>
      </p:sp>
      <p:sp>
        <p:nvSpPr>
          <p:cNvPr id="3" name="Content Placeholder 2"/>
          <p:cNvSpPr>
            <a:spLocks noGrp="1"/>
          </p:cNvSpPr>
          <p:nvPr>
            <p:ph idx="1"/>
          </p:nvPr>
        </p:nvSpPr>
        <p:spPr/>
        <p:txBody>
          <a:bodyPr>
            <a:normAutofit fontScale="25000" lnSpcReduction="20000"/>
          </a:bodyPr>
          <a:lstStyle/>
          <a:p>
            <a:pPr lvl="0">
              <a:spcAft>
                <a:spcPts val="600"/>
              </a:spcAft>
            </a:pPr>
            <a:r>
              <a:rPr lang="en-US" sz="7600" dirty="0" smtClean="0">
                <a:latin typeface="Tahoma" pitchFamily="34" charset="0"/>
                <a:ea typeface="Tahoma" pitchFamily="34" charset="0"/>
                <a:cs typeface="Tahoma" pitchFamily="34" charset="0"/>
              </a:rPr>
              <a:t>There is "indefeasible right" for default bail u/s 167 </a:t>
            </a:r>
            <a:r>
              <a:rPr lang="en-US" sz="7600" dirty="0" err="1" smtClean="0">
                <a:latin typeface="Tahoma" pitchFamily="34" charset="0"/>
                <a:ea typeface="Tahoma" pitchFamily="34" charset="0"/>
                <a:cs typeface="Tahoma" pitchFamily="34" charset="0"/>
              </a:rPr>
              <a:t>CrPC</a:t>
            </a:r>
            <a:r>
              <a:rPr lang="en-US" sz="7600" dirty="0" smtClean="0">
                <a:latin typeface="Tahoma" pitchFamily="34" charset="0"/>
                <a:ea typeface="Tahoma" pitchFamily="34" charset="0"/>
                <a:cs typeface="Tahoma" pitchFamily="34" charset="0"/>
              </a:rPr>
              <a:t> if the accused is under custody (police or judicial) and the investigation is not completed within ninety days, where the investigation relates to an offence punishable with death, imprisonment for life or imprisonment for a term of not less than ten years and sixty days, where the investigation relates to any other offence. </a:t>
            </a:r>
          </a:p>
          <a:p>
            <a:pPr>
              <a:spcAft>
                <a:spcPts val="600"/>
              </a:spcAft>
            </a:pPr>
            <a:r>
              <a:rPr lang="en-US" sz="7600" dirty="0" smtClean="0">
                <a:latin typeface="Tahoma" pitchFamily="34" charset="0"/>
                <a:ea typeface="Tahoma" pitchFamily="34" charset="0"/>
                <a:cs typeface="Tahoma" pitchFamily="34" charset="0"/>
              </a:rPr>
              <a:t>In </a:t>
            </a:r>
            <a:r>
              <a:rPr lang="en-US" sz="7600" dirty="0" err="1" smtClean="0">
                <a:latin typeface="Tahoma" pitchFamily="34" charset="0"/>
                <a:ea typeface="Tahoma" pitchFamily="34" charset="0"/>
                <a:cs typeface="Tahoma" pitchFamily="34" charset="0"/>
              </a:rPr>
              <a:t>Uday</a:t>
            </a:r>
            <a:r>
              <a:rPr lang="en-US" sz="7600" dirty="0" smtClean="0">
                <a:latin typeface="Tahoma" pitchFamily="34" charset="0"/>
                <a:ea typeface="Tahoma" pitchFamily="34" charset="0"/>
                <a:cs typeface="Tahoma" pitchFamily="34" charset="0"/>
              </a:rPr>
              <a:t> </a:t>
            </a:r>
            <a:r>
              <a:rPr lang="en-US" sz="7600" dirty="0" err="1" smtClean="0">
                <a:latin typeface="Tahoma" pitchFamily="34" charset="0"/>
                <a:ea typeface="Tahoma" pitchFamily="34" charset="0"/>
                <a:cs typeface="Tahoma" pitchFamily="34" charset="0"/>
              </a:rPr>
              <a:t>Mohanlal</a:t>
            </a:r>
            <a:r>
              <a:rPr lang="en-US" sz="7600" dirty="0" smtClean="0">
                <a:latin typeface="Tahoma" pitchFamily="34" charset="0"/>
                <a:ea typeface="Tahoma" pitchFamily="34" charset="0"/>
                <a:cs typeface="Tahoma" pitchFamily="34" charset="0"/>
              </a:rPr>
              <a:t> </a:t>
            </a:r>
            <a:r>
              <a:rPr lang="en-US" sz="7600" dirty="0" err="1" smtClean="0">
                <a:latin typeface="Tahoma" pitchFamily="34" charset="0"/>
                <a:ea typeface="Tahoma" pitchFamily="34" charset="0"/>
                <a:cs typeface="Tahoma" pitchFamily="34" charset="0"/>
              </a:rPr>
              <a:t>Acharya</a:t>
            </a:r>
            <a:r>
              <a:rPr lang="en-US" sz="7600" dirty="0" smtClean="0">
                <a:latin typeface="Tahoma" pitchFamily="34" charset="0"/>
                <a:ea typeface="Tahoma" pitchFamily="34" charset="0"/>
                <a:cs typeface="Tahoma" pitchFamily="34" charset="0"/>
              </a:rPr>
              <a:t> v. State of Maharashtra (2001) 5 SCC 453 it was categorically laid down, by the Supreme Court, that: "On the expiry of he said period of 90 days or 60 days, as the case may be, an indefeasible right accrues in </a:t>
            </a:r>
            <a:r>
              <a:rPr lang="en-US" sz="7600" dirty="0" err="1" smtClean="0">
                <a:latin typeface="Tahoma" pitchFamily="34" charset="0"/>
                <a:ea typeface="Tahoma" pitchFamily="34" charset="0"/>
                <a:cs typeface="Tahoma" pitchFamily="34" charset="0"/>
              </a:rPr>
              <a:t>favour</a:t>
            </a:r>
            <a:r>
              <a:rPr lang="en-US" sz="7600" dirty="0" smtClean="0">
                <a:latin typeface="Tahoma" pitchFamily="34" charset="0"/>
                <a:ea typeface="Tahoma" pitchFamily="34" charset="0"/>
                <a:cs typeface="Tahoma" pitchFamily="34" charset="0"/>
              </a:rPr>
              <a:t> of the accused for being released on bail on account of default by the investigating agency in the completion of the investigation within the period prescribed and the accused is entitled to be released on bail, if he is prepared to and furnishes the bail as directed by the Magistrate.“</a:t>
            </a:r>
          </a:p>
          <a:p>
            <a:pPr>
              <a:spcAft>
                <a:spcPts val="600"/>
              </a:spcAft>
            </a:pPr>
            <a:r>
              <a:rPr lang="en-US" sz="7600" b="1" dirty="0" smtClean="0">
                <a:latin typeface="Tahoma" pitchFamily="34" charset="0"/>
                <a:ea typeface="Tahoma" pitchFamily="34" charset="0"/>
                <a:cs typeface="Tahoma" pitchFamily="34" charset="0"/>
              </a:rPr>
              <a:t>Section 436A</a:t>
            </a:r>
            <a:r>
              <a:rPr lang="en-US" sz="7600" dirty="0" smtClean="0">
                <a:latin typeface="Tahoma" pitchFamily="34" charset="0"/>
                <a:ea typeface="Tahoma" pitchFamily="34" charset="0"/>
                <a:cs typeface="Tahoma" pitchFamily="34" charset="0"/>
              </a:rPr>
              <a:t> deals with the ‘Maximum period for which an </a:t>
            </a:r>
            <a:r>
              <a:rPr lang="en-US" sz="7600" dirty="0" err="1" smtClean="0">
                <a:latin typeface="Tahoma" pitchFamily="34" charset="0"/>
                <a:ea typeface="Tahoma" pitchFamily="34" charset="0"/>
                <a:cs typeface="Tahoma" pitchFamily="34" charset="0"/>
              </a:rPr>
              <a:t>undertrial</a:t>
            </a:r>
            <a:r>
              <a:rPr lang="en-US" sz="7600" dirty="0" smtClean="0">
                <a:latin typeface="Tahoma" pitchFamily="34" charset="0"/>
                <a:ea typeface="Tahoma" pitchFamily="34" charset="0"/>
                <a:cs typeface="Tahoma" pitchFamily="34" charset="0"/>
              </a:rPr>
              <a:t> prisoner can be detained’. In this case, when the accused, during the investigation, inquiry or trial have already undergone detention for more than half of the term of conviction. He must be granted bail unless the offence doesn’t amount to the punishment of death. The said accused could be released by issuing a personal bond or sureties.</a:t>
            </a:r>
          </a:p>
          <a:p>
            <a:pPr>
              <a:spcAft>
                <a:spcPts val="600"/>
              </a:spcAft>
            </a:pPr>
            <a:r>
              <a:rPr lang="en-US" sz="8000" dirty="0" smtClean="0">
                <a:latin typeface="Tahoma" pitchFamily="34" charset="0"/>
                <a:ea typeface="Tahoma" pitchFamily="34" charset="0"/>
                <a:cs typeface="Tahoma" pitchFamily="34" charset="0"/>
              </a:rPr>
              <a:t> </a:t>
            </a: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sz="2000" dirty="0" smtClean="0"/>
          </a:p>
          <a:p>
            <a:pPr>
              <a:spcAft>
                <a:spcPts val="600"/>
              </a:spcAft>
            </a:pPr>
            <a:endParaRPr lang="en-IN"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Anticipatory Bail</a:t>
            </a:r>
            <a:endParaRPr lang="en-US" sz="3600" dirty="0"/>
          </a:p>
        </p:txBody>
      </p:sp>
      <p:sp>
        <p:nvSpPr>
          <p:cNvPr id="3" name="Content Placeholder 2"/>
          <p:cNvSpPr>
            <a:spLocks noGrp="1"/>
          </p:cNvSpPr>
          <p:nvPr>
            <p:ph idx="1"/>
          </p:nvPr>
        </p:nvSpPr>
        <p:spPr/>
        <p:txBody>
          <a:bodyPr>
            <a:normAutofit fontScale="25000" lnSpcReduction="20000"/>
          </a:bodyPr>
          <a:lstStyle/>
          <a:p>
            <a:pPr>
              <a:spcAft>
                <a:spcPts val="600"/>
              </a:spcAft>
            </a:pPr>
            <a:r>
              <a:rPr lang="en-US" sz="7200" dirty="0" smtClean="0">
                <a:latin typeface="Tahoma" pitchFamily="34" charset="0"/>
                <a:ea typeface="Tahoma" pitchFamily="34" charset="0"/>
                <a:cs typeface="Tahoma" pitchFamily="34" charset="0"/>
              </a:rPr>
              <a:t>Section 438 of the </a:t>
            </a:r>
            <a:r>
              <a:rPr lang="en-US" sz="7200" dirty="0" err="1" smtClean="0">
                <a:latin typeface="Tahoma" pitchFamily="34" charset="0"/>
                <a:ea typeface="Tahoma" pitchFamily="34" charset="0"/>
                <a:cs typeface="Tahoma" pitchFamily="34" charset="0"/>
              </a:rPr>
              <a:t>CrPC</a:t>
            </a:r>
            <a:r>
              <a:rPr lang="en-US" sz="7200" dirty="0" smtClean="0">
                <a:latin typeface="Tahoma" pitchFamily="34" charset="0"/>
                <a:ea typeface="Tahoma" pitchFamily="34" charset="0"/>
                <a:cs typeface="Tahoma" pitchFamily="34" charset="0"/>
              </a:rPr>
              <a:t> contains the provisions pertaining to anticipatory bail which provides that when any person has reason to believe that he may be arrested on an accusation of having committed a non- </a:t>
            </a:r>
            <a:r>
              <a:rPr lang="en-US" sz="7200" dirty="0" err="1" smtClean="0">
                <a:latin typeface="Tahoma" pitchFamily="34" charset="0"/>
                <a:ea typeface="Tahoma" pitchFamily="34" charset="0"/>
                <a:cs typeface="Tahoma" pitchFamily="34" charset="0"/>
              </a:rPr>
              <a:t>bailable</a:t>
            </a:r>
            <a:r>
              <a:rPr lang="en-US" sz="7200" dirty="0" smtClean="0">
                <a:latin typeface="Tahoma" pitchFamily="34" charset="0"/>
                <a:ea typeface="Tahoma" pitchFamily="34" charset="0"/>
                <a:cs typeface="Tahoma" pitchFamily="34" charset="0"/>
              </a:rPr>
              <a:t> offence, he may apply to the High Court or the Court of Session for a direction under this section; and that court may, if it thinks fit, direct that in the event of such arrest, he shall be released on bail. </a:t>
            </a:r>
          </a:p>
          <a:p>
            <a:pPr>
              <a:spcAft>
                <a:spcPts val="600"/>
              </a:spcAft>
            </a:pPr>
            <a:r>
              <a:rPr lang="en-US" sz="7200" i="1" dirty="0" smtClean="0">
                <a:latin typeface="Tahoma" pitchFamily="34" charset="0"/>
                <a:ea typeface="Tahoma" pitchFamily="34" charset="0"/>
                <a:cs typeface="Tahoma" pitchFamily="34" charset="0"/>
              </a:rPr>
              <a:t>Hon'ble Supreme Court, in the case of </a:t>
            </a:r>
            <a:r>
              <a:rPr lang="en-US" sz="7200" i="1" dirty="0" err="1" smtClean="0">
                <a:latin typeface="Tahoma" pitchFamily="34" charset="0"/>
                <a:ea typeface="Tahoma" pitchFamily="34" charset="0"/>
                <a:cs typeface="Tahoma" pitchFamily="34" charset="0"/>
              </a:rPr>
              <a:t>Arnesh</a:t>
            </a:r>
            <a:r>
              <a:rPr lang="en-US" sz="7200" i="1" dirty="0" smtClean="0">
                <a:latin typeface="Tahoma" pitchFamily="34" charset="0"/>
                <a:ea typeface="Tahoma" pitchFamily="34" charset="0"/>
                <a:cs typeface="Tahoma" pitchFamily="34" charset="0"/>
              </a:rPr>
              <a:t> Kumar v. State of Bihar</a:t>
            </a:r>
            <a:r>
              <a:rPr lang="en-US" sz="7200" dirty="0" smtClean="0">
                <a:latin typeface="Tahoma" pitchFamily="34" charset="0"/>
                <a:ea typeface="Tahoma" pitchFamily="34" charset="0"/>
                <a:cs typeface="Tahoma" pitchFamily="34" charset="0"/>
              </a:rPr>
              <a:t> while deciding an application for anticipatory bail, held that it necessary to observe that there should be a mandatory notice u/s 41A to be sent to the accused if he is booked for offence with punishment up to 7 years. </a:t>
            </a:r>
          </a:p>
          <a:p>
            <a:pPr>
              <a:spcAft>
                <a:spcPts val="600"/>
              </a:spcAft>
            </a:pPr>
            <a:r>
              <a:rPr lang="en-US" sz="7200" dirty="0" smtClean="0">
                <a:latin typeface="Tahoma" pitchFamily="34" charset="0"/>
                <a:ea typeface="Tahoma" pitchFamily="34" charset="0"/>
                <a:cs typeface="Tahoma" pitchFamily="34" charset="0"/>
              </a:rPr>
              <a:t>The Hon'ble Supreme Court, in case of </a:t>
            </a:r>
            <a:r>
              <a:rPr lang="en-US" sz="7200" i="1" dirty="0" smtClean="0">
                <a:latin typeface="Tahoma" pitchFamily="34" charset="0"/>
                <a:ea typeface="Tahoma" pitchFamily="34" charset="0"/>
                <a:cs typeface="Tahoma" pitchFamily="34" charset="0"/>
              </a:rPr>
              <a:t>M.C Abraham and </a:t>
            </a:r>
            <a:r>
              <a:rPr lang="en-US" sz="7200" i="1" dirty="0" err="1" smtClean="0">
                <a:latin typeface="Tahoma" pitchFamily="34" charset="0"/>
                <a:ea typeface="Tahoma" pitchFamily="34" charset="0"/>
                <a:cs typeface="Tahoma" pitchFamily="34" charset="0"/>
              </a:rPr>
              <a:t>Anr</a:t>
            </a:r>
            <a:r>
              <a:rPr lang="en-US" sz="7200" i="1" dirty="0" smtClean="0">
                <a:latin typeface="Tahoma" pitchFamily="34" charset="0"/>
                <a:ea typeface="Tahoma" pitchFamily="34" charset="0"/>
                <a:cs typeface="Tahoma" pitchFamily="34" charset="0"/>
              </a:rPr>
              <a:t> v. State of Maharashtra and </a:t>
            </a:r>
            <a:r>
              <a:rPr lang="en-US" sz="7200" i="1" dirty="0" err="1" smtClean="0">
                <a:latin typeface="Tahoma" pitchFamily="34" charset="0"/>
                <a:ea typeface="Tahoma" pitchFamily="34" charset="0"/>
                <a:cs typeface="Tahoma" pitchFamily="34" charset="0"/>
              </a:rPr>
              <a:t>Anr</a:t>
            </a:r>
            <a:r>
              <a:rPr lang="en-US" sz="7200" dirty="0" smtClean="0">
                <a:latin typeface="Tahoma" pitchFamily="34" charset="0"/>
                <a:ea typeface="Tahoma" pitchFamily="34" charset="0"/>
                <a:cs typeface="Tahoma" pitchFamily="34" charset="0"/>
              </a:rPr>
              <a:t> , has held that it is not mandatory for the police to arrest a person merely because his/her Anticipatory Bail has been rejected.</a:t>
            </a:r>
          </a:p>
          <a:p>
            <a:pPr>
              <a:spcAft>
                <a:spcPts val="600"/>
              </a:spcAft>
            </a:pPr>
            <a:r>
              <a:rPr lang="en-US" sz="7200" dirty="0" smtClean="0">
                <a:latin typeface="Tahoma" pitchFamily="34" charset="0"/>
                <a:ea typeface="Tahoma" pitchFamily="34" charset="0"/>
                <a:cs typeface="Tahoma" pitchFamily="34" charset="0"/>
              </a:rPr>
              <a:t>Hon'ble Supreme Court, in the case of  </a:t>
            </a:r>
            <a:r>
              <a:rPr lang="en-US" sz="7200" dirty="0" err="1" smtClean="0">
                <a:latin typeface="Tahoma" pitchFamily="34" charset="0"/>
                <a:ea typeface="Tahoma" pitchFamily="34" charset="0"/>
                <a:cs typeface="Tahoma" pitchFamily="34" charset="0"/>
              </a:rPr>
              <a:t>Sushila</a:t>
            </a:r>
            <a:r>
              <a:rPr lang="en-US" sz="7200" dirty="0" smtClean="0">
                <a:latin typeface="Tahoma" pitchFamily="34" charset="0"/>
                <a:ea typeface="Tahoma" pitchFamily="34" charset="0"/>
                <a:cs typeface="Tahoma" pitchFamily="34" charset="0"/>
              </a:rPr>
              <a:t> </a:t>
            </a:r>
            <a:r>
              <a:rPr lang="en-US" sz="7200" dirty="0" err="1" smtClean="0">
                <a:latin typeface="Tahoma" pitchFamily="34" charset="0"/>
                <a:ea typeface="Tahoma" pitchFamily="34" charset="0"/>
                <a:cs typeface="Tahoma" pitchFamily="34" charset="0"/>
              </a:rPr>
              <a:t>Agarwal</a:t>
            </a:r>
            <a:r>
              <a:rPr lang="en-US" sz="7200" dirty="0" smtClean="0">
                <a:latin typeface="Tahoma" pitchFamily="34" charset="0"/>
                <a:ea typeface="Tahoma" pitchFamily="34" charset="0"/>
                <a:cs typeface="Tahoma" pitchFamily="34" charset="0"/>
              </a:rPr>
              <a:t> v. State of Delhi  held that " the protection granted to a person under Section 438 </a:t>
            </a:r>
            <a:r>
              <a:rPr lang="en-US" sz="7200" dirty="0" err="1" smtClean="0">
                <a:latin typeface="Tahoma" pitchFamily="34" charset="0"/>
                <a:ea typeface="Tahoma" pitchFamily="34" charset="0"/>
                <a:cs typeface="Tahoma" pitchFamily="34" charset="0"/>
              </a:rPr>
              <a:t>Cr.PC</a:t>
            </a:r>
            <a:r>
              <a:rPr lang="en-US" sz="7200" dirty="0" smtClean="0">
                <a:latin typeface="Tahoma" pitchFamily="34" charset="0"/>
                <a:ea typeface="Tahoma" pitchFamily="34" charset="0"/>
                <a:cs typeface="Tahoma" pitchFamily="34" charset="0"/>
              </a:rPr>
              <a:t> should not invariably be limited to a fixed period. The life or duration of an anticipatory bail order does not end normally at the time and stage when the accused is summoned by the court, or when charges are framed, but can continue till the end of the trial. Again, if there are any special or peculiar features necessitating the court to limit the tenure of anticipatory bail, it is open for it to do so."</a:t>
            </a:r>
          </a:p>
          <a:p>
            <a:endParaRPr lang="en-US" sz="8000" dirty="0" smtClean="0"/>
          </a:p>
          <a:p>
            <a:endParaRPr lang="en-US" sz="6200" dirty="0" smtClean="0"/>
          </a:p>
          <a:p>
            <a:endParaRPr lang="en-US" sz="4200" dirty="0" smtClean="0"/>
          </a:p>
          <a:p>
            <a:endParaRPr lang="en-US" sz="1100" dirty="0" smtClean="0"/>
          </a:p>
          <a:p>
            <a:endParaRPr lang="en-US" sz="1800" dirty="0" smtClean="0"/>
          </a:p>
          <a:p>
            <a:endParaRPr lang="en-US" sz="7200"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sz="2000" dirty="0" smtClean="0"/>
          </a:p>
          <a:p>
            <a:pPr>
              <a:spcAft>
                <a:spcPts val="600"/>
              </a:spcAft>
            </a:pPr>
            <a:endParaRPr lang="en-IN"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spcAft>
                <a:spcPts val="600"/>
              </a:spcAft>
            </a:pPr>
            <a:endParaRPr lang="en-US" sz="8000" dirty="0" smtClean="0">
              <a:latin typeface="Tahoma" pitchFamily="34" charset="0"/>
              <a:ea typeface="Tahoma" pitchFamily="34" charset="0"/>
              <a:cs typeface="Tahoma" pitchFamily="34" charset="0"/>
            </a:endParaRPr>
          </a:p>
          <a:p>
            <a:pPr>
              <a:buNone/>
            </a:pPr>
            <a:r>
              <a:rPr lang="en-US" sz="8000" dirty="0" smtClean="0"/>
              <a:t/>
            </a:r>
            <a:br>
              <a:rPr lang="en-US" sz="8000" dirty="0" smtClean="0"/>
            </a:br>
            <a:endParaRPr lang="en-US" sz="7400" dirty="0" smtClean="0"/>
          </a:p>
          <a:p>
            <a:pPr>
              <a:lnSpc>
                <a:spcPct val="170000"/>
              </a:lnSpc>
              <a:buNone/>
            </a:pP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5719</TotalTime>
  <Words>6135</Words>
  <Application>Microsoft Office PowerPoint</Application>
  <PresentationFormat>On-screen Show (4:3)</PresentationFormat>
  <Paragraphs>282</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Module</vt:lpstr>
      <vt:lpstr>Slide 1</vt:lpstr>
      <vt:lpstr>Section 69 read with section 132 of the GST Act ,2017 </vt:lpstr>
      <vt:lpstr>Section 69 read with section 132 of the GST Act ,2017 </vt:lpstr>
      <vt:lpstr>Purpose of ARREST</vt:lpstr>
      <vt:lpstr>Concept of bail  </vt:lpstr>
      <vt:lpstr> JURISPRUDENCE ON BAIL</vt:lpstr>
      <vt:lpstr> JURISPRUDENCE ON BAIL</vt:lpstr>
      <vt:lpstr> JURISPRUDENCE ON BAIL</vt:lpstr>
      <vt:lpstr>Anticipatory Bail</vt:lpstr>
      <vt:lpstr>GROUNDS FOR BAIL</vt:lpstr>
      <vt:lpstr>Effect of arrest on adjudication proceedings /Effect of acceptance of GST liability on prosecution   </vt:lpstr>
      <vt:lpstr> Malice by State in arresting before SCN  </vt:lpstr>
      <vt:lpstr>Malice by State in arresting before SCN </vt:lpstr>
      <vt:lpstr>Malice by State in arresting before SCN </vt:lpstr>
      <vt:lpstr>Malice by State in arresting before SCN </vt:lpstr>
      <vt:lpstr>Malice by State in arresting before SCN </vt:lpstr>
      <vt:lpstr>WHETHER ASSESSMENT MANDATORY?</vt:lpstr>
      <vt:lpstr>WHETHER ASSESSMENT MANDATORY?</vt:lpstr>
      <vt:lpstr>Malice by State in arresting before SCN </vt:lpstr>
      <vt:lpstr>WHETHER FIR CAN BE LAUNCHED UNDER CrPC?</vt:lpstr>
      <vt:lpstr>WHETHER INVESTIGATING OFFICER CAN BE CALLED POLICE OFFICER?</vt:lpstr>
      <vt:lpstr>EVIDENCIARY VALUE OF CONFESSIONAL STATEMENT</vt:lpstr>
      <vt:lpstr>Retraction of statements</vt:lpstr>
      <vt:lpstr>CASE LAWS – BAIL / ANTICIPATORY BAIL </vt:lpstr>
      <vt:lpstr>CASE LAWS – BAIL / ANTICIPATORY BAIL </vt:lpstr>
      <vt:lpstr>CASE LAWS – BAIL / ANTICIPATORY BAIL </vt:lpstr>
      <vt:lpstr>CASE LAWS – BAIL / ANTICIPATORY BAIL </vt:lpstr>
      <vt:lpstr>CASE LAWS – BAIL / ANTICIPATORY BAIL </vt:lpstr>
      <vt:lpstr>CASE LAWS – BAIL / ANTICIPATORY BAIL </vt:lpstr>
      <vt:lpstr>Section 69 read with section 132 of the GST Act ,2017 </vt:lpstr>
      <vt:lpstr>PUNISHMENT </vt:lpstr>
      <vt:lpstr>PUNISHMENT </vt:lpstr>
      <vt:lpstr>Presumption of culpable mental state</vt:lpstr>
      <vt:lpstr>Offences by companies</vt:lpstr>
      <vt:lpstr>Offences by companies</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234</cp:revision>
  <dcterms:created xsi:type="dcterms:W3CDTF">2017-09-15T12:27:52Z</dcterms:created>
  <dcterms:modified xsi:type="dcterms:W3CDTF">2021-06-29T12:02:54Z</dcterms:modified>
</cp:coreProperties>
</file>